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67" r:id="rId2"/>
    <p:sldId id="258" r:id="rId3"/>
    <p:sldId id="340" r:id="rId4"/>
    <p:sldId id="271" r:id="rId5"/>
    <p:sldId id="272" r:id="rId6"/>
    <p:sldId id="275" r:id="rId7"/>
    <p:sldId id="273" r:id="rId8"/>
    <p:sldId id="276" r:id="rId9"/>
    <p:sldId id="277" r:id="rId10"/>
    <p:sldId id="316" r:id="rId11"/>
    <p:sldId id="317" r:id="rId12"/>
    <p:sldId id="338" r:id="rId13"/>
    <p:sldId id="344" r:id="rId14"/>
    <p:sldId id="318" r:id="rId15"/>
    <p:sldId id="319" r:id="rId16"/>
    <p:sldId id="284" r:id="rId17"/>
    <p:sldId id="285" r:id="rId18"/>
    <p:sldId id="320" r:id="rId19"/>
    <p:sldId id="321" r:id="rId20"/>
    <p:sldId id="322" r:id="rId21"/>
    <p:sldId id="289" r:id="rId22"/>
    <p:sldId id="291" r:id="rId23"/>
    <p:sldId id="334" r:id="rId24"/>
    <p:sldId id="323" r:id="rId25"/>
    <p:sldId id="296" r:id="rId26"/>
    <p:sldId id="349" r:id="rId27"/>
    <p:sldId id="335" r:id="rId28"/>
    <p:sldId id="324" r:id="rId29"/>
    <p:sldId id="328" r:id="rId30"/>
    <p:sldId id="297" r:id="rId31"/>
    <p:sldId id="348" r:id="rId32"/>
    <p:sldId id="325" r:id="rId33"/>
    <p:sldId id="326" r:id="rId34"/>
    <p:sldId id="298" r:id="rId35"/>
    <p:sldId id="347" r:id="rId36"/>
    <p:sldId id="329" r:id="rId37"/>
    <p:sldId id="327" r:id="rId38"/>
    <p:sldId id="339" r:id="rId39"/>
    <p:sldId id="331" r:id="rId40"/>
    <p:sldId id="330" r:id="rId41"/>
    <p:sldId id="300" r:id="rId42"/>
    <p:sldId id="350" r:id="rId43"/>
    <p:sldId id="332" r:id="rId44"/>
    <p:sldId id="333" r:id="rId45"/>
    <p:sldId id="301" r:id="rId46"/>
    <p:sldId id="351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260" r:id="rId56"/>
    <p:sldId id="337" r:id="rId57"/>
    <p:sldId id="336" r:id="rId58"/>
    <p:sldId id="302" r:id="rId59"/>
    <p:sldId id="303" r:id="rId60"/>
    <p:sldId id="304" r:id="rId61"/>
    <p:sldId id="305" r:id="rId62"/>
    <p:sldId id="306" r:id="rId63"/>
  </p:sldIdLst>
  <p:sldSz cx="12188825" cy="6858000"/>
  <p:notesSz cx="6797675" cy="9926638"/>
  <p:embeddedFontLst>
    <p:embeddedFont>
      <p:font typeface="AU Passata" panose="020B0503030502030804" pitchFamily="34" charset="0"/>
      <p:regular r:id="rId66"/>
      <p:bold r:id="rId67"/>
    </p:embeddedFont>
    <p:embeddedFont>
      <p:font typeface="AU Passata Light" panose="020B0303030902030804" pitchFamily="34" charset="0"/>
      <p:regular r:id="rId68"/>
      <p:bold r:id="rId69"/>
    </p:embeddedFont>
    <p:embeddedFont>
      <p:font typeface="AU Peto" panose="040C0B07020602020301" pitchFamily="82" charset="0"/>
      <p:regular r:id="rId70"/>
      <p:bold r:id="rId71"/>
    </p:embeddedFont>
    <p:embeddedFont>
      <p:font typeface="Cambria Math" panose="02040503050406030204" pitchFamily="18" charset="0"/>
      <p:regular r:id="rId72"/>
    </p:embeddedFont>
    <p:embeddedFont>
      <p:font typeface="Georgia" panose="02040502050405020303" pitchFamily="18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3" autoAdjust="0"/>
    <p:restoredTop sz="93457" autoAdjust="0"/>
  </p:normalViewPr>
  <p:slideViewPr>
    <p:cSldViewPr snapToObjects="1" showGuides="1">
      <p:cViewPr varScale="1">
        <p:scale>
          <a:sx n="101" d="100"/>
          <a:sy n="101" d="100"/>
        </p:scale>
        <p:origin x="600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a-DK" sz="1862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Comparison</a:t>
            </a:r>
            <a:r>
              <a:rPr lang="da-DK" sz="1862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da-DK" sz="1862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results</a:t>
            </a:r>
            <a:r>
              <a:rPr lang="da-DK" sz="1862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for the data points</a:t>
            </a:r>
          </a:p>
        </c:rich>
      </c:tx>
      <c:layout>
        <c:manualLayout>
          <c:xMode val="edge"/>
          <c:yMode val="edge"/>
          <c:x val="0.3296603399496593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7.6112224411233109E-2"/>
          <c:y val="8.1112970699000961E-2"/>
          <c:w val="0.91195315271815092"/>
          <c:h val="0.800442321510174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'Ark1'!$B$1</c:f>
              <c:strCache>
                <c:ptCount val="1"/>
                <c:pt idx="0">
                  <c:v>Sensor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'Ark1'!$A$2:$A$7</c:f>
              <c:strCache>
                <c:ptCount val="6"/>
                <c:pt idx="0">
                  <c:v>Tilted up</c:v>
                </c:pt>
                <c:pt idx="1">
                  <c:v>Tilted down</c:v>
                </c:pt>
                <c:pt idx="2">
                  <c:v>East</c:v>
                </c:pt>
                <c:pt idx="3">
                  <c:v>West</c:v>
                </c:pt>
                <c:pt idx="4">
                  <c:v>Tilted Electricity</c:v>
                </c:pt>
                <c:pt idx="5">
                  <c:v>Vertical Electricity</c:v>
                </c:pt>
              </c:strCache>
            </c:strRef>
          </c:cat>
          <c:val>
            <c:numRef>
              <c:f>'Ark1'!$B$2:$B$7</c:f>
              <c:numCache>
                <c:formatCode>General</c:formatCode>
                <c:ptCount val="6"/>
                <c:pt idx="0">
                  <c:v>7.7</c:v>
                </c:pt>
                <c:pt idx="1">
                  <c:v>7.7</c:v>
                </c:pt>
                <c:pt idx="2">
                  <c:v>7.7</c:v>
                </c:pt>
                <c:pt idx="3">
                  <c:v>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40-45B0-8065-B2C3201B2887}"/>
            </c:ext>
          </c:extLst>
        </c:ser>
        <c:ser>
          <c:idx val="1"/>
          <c:order val="1"/>
          <c:tx>
            <c:strRef>
              <c:f>'Ark1'!$C$1</c:f>
              <c:strCache>
                <c:ptCount val="1"/>
                <c:pt idx="0">
                  <c:v>DNI model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'Ark1'!$A$2:$A$7</c:f>
              <c:strCache>
                <c:ptCount val="6"/>
                <c:pt idx="0">
                  <c:v>Tilted up</c:v>
                </c:pt>
                <c:pt idx="1">
                  <c:v>Tilted down</c:v>
                </c:pt>
                <c:pt idx="2">
                  <c:v>East</c:v>
                </c:pt>
                <c:pt idx="3">
                  <c:v>West</c:v>
                </c:pt>
                <c:pt idx="4">
                  <c:v>Tilted Electricity</c:v>
                </c:pt>
                <c:pt idx="5">
                  <c:v>Vertical Electricity</c:v>
                </c:pt>
              </c:strCache>
            </c:strRef>
          </c:cat>
          <c:val>
            <c:numRef>
              <c:f>'Ark1'!$C$2:$C$7</c:f>
              <c:numCache>
                <c:formatCode>General</c:formatCode>
                <c:ptCount val="6"/>
                <c:pt idx="0">
                  <c:v>13</c:v>
                </c:pt>
                <c:pt idx="1">
                  <c:v>73.3</c:v>
                </c:pt>
                <c:pt idx="2">
                  <c:v>25.2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40-45B0-8065-B2C3201B2887}"/>
            </c:ext>
          </c:extLst>
        </c:ser>
        <c:ser>
          <c:idx val="2"/>
          <c:order val="2"/>
          <c:tx>
            <c:strRef>
              <c:f>'Ark1'!$D$1</c:f>
              <c:strCache>
                <c:ptCount val="1"/>
                <c:pt idx="0">
                  <c:v>GHI sensor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'Ark1'!$A$2:$A$7</c:f>
              <c:strCache>
                <c:ptCount val="6"/>
                <c:pt idx="0">
                  <c:v>Tilted up</c:v>
                </c:pt>
                <c:pt idx="1">
                  <c:v>Tilted down</c:v>
                </c:pt>
                <c:pt idx="2">
                  <c:v>East</c:v>
                </c:pt>
                <c:pt idx="3">
                  <c:v>West</c:v>
                </c:pt>
                <c:pt idx="4">
                  <c:v>Tilted Electricity</c:v>
                </c:pt>
                <c:pt idx="5">
                  <c:v>Vertical Electricity</c:v>
                </c:pt>
              </c:strCache>
            </c:strRef>
          </c:cat>
          <c:val>
            <c:numRef>
              <c:f>'Ark1'!$D$2:$D$7</c:f>
              <c:numCache>
                <c:formatCode>General</c:formatCode>
                <c:ptCount val="6"/>
                <c:pt idx="0">
                  <c:v>10.4</c:v>
                </c:pt>
                <c:pt idx="1">
                  <c:v>93</c:v>
                </c:pt>
                <c:pt idx="2">
                  <c:v>20.100000000000001</c:v>
                </c:pt>
                <c:pt idx="3">
                  <c:v>21.6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40-45B0-8065-B2C3201B2887}"/>
            </c:ext>
          </c:extLst>
        </c:ser>
        <c:ser>
          <c:idx val="3"/>
          <c:order val="3"/>
          <c:tx>
            <c:strRef>
              <c:f>'Ark1'!$E$1</c:f>
              <c:strCache>
                <c:ptCount val="1"/>
                <c:pt idx="0">
                  <c:v>Transposition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'Ark1'!$A$2:$A$7</c:f>
              <c:strCache>
                <c:ptCount val="6"/>
                <c:pt idx="0">
                  <c:v>Tilted up</c:v>
                </c:pt>
                <c:pt idx="1">
                  <c:v>Tilted down</c:v>
                </c:pt>
                <c:pt idx="2">
                  <c:v>East</c:v>
                </c:pt>
                <c:pt idx="3">
                  <c:v>West</c:v>
                </c:pt>
                <c:pt idx="4">
                  <c:v>Tilted Electricity</c:v>
                </c:pt>
                <c:pt idx="5">
                  <c:v>Vertical Electricity</c:v>
                </c:pt>
              </c:strCache>
            </c:strRef>
          </c:cat>
          <c:val>
            <c:numRef>
              <c:f>'Ark1'!$E$2:$E$7</c:f>
              <c:numCache>
                <c:formatCode>General</c:formatCode>
                <c:ptCount val="6"/>
                <c:pt idx="0">
                  <c:v>10.4</c:v>
                </c:pt>
                <c:pt idx="1">
                  <c:v>49.1</c:v>
                </c:pt>
                <c:pt idx="2">
                  <c:v>11.1</c:v>
                </c:pt>
                <c:pt idx="3">
                  <c:v>15.2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D40-45B0-8065-B2C3201B2887}"/>
            </c:ext>
          </c:extLst>
        </c:ser>
        <c:ser>
          <c:idx val="4"/>
          <c:order val="4"/>
          <c:tx>
            <c:strRef>
              <c:f>'Ark1'!$F$1</c:f>
              <c:strCache>
                <c:ptCount val="1"/>
                <c:pt idx="0">
                  <c:v>IAM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'Ark1'!$A$2:$A$7</c:f>
              <c:strCache>
                <c:ptCount val="6"/>
                <c:pt idx="0">
                  <c:v>Tilted up</c:v>
                </c:pt>
                <c:pt idx="1">
                  <c:v>Tilted down</c:v>
                </c:pt>
                <c:pt idx="2">
                  <c:v>East</c:v>
                </c:pt>
                <c:pt idx="3">
                  <c:v>West</c:v>
                </c:pt>
                <c:pt idx="4">
                  <c:v>Tilted Electricity</c:v>
                </c:pt>
                <c:pt idx="5">
                  <c:v>Vertical Electricity</c:v>
                </c:pt>
              </c:strCache>
            </c:strRef>
          </c:cat>
          <c:val>
            <c:numRef>
              <c:f>'Ark1'!$F$2:$F$7</c:f>
              <c:numCache>
                <c:formatCode>General</c:formatCode>
                <c:ptCount val="6"/>
                <c:pt idx="0">
                  <c:v>10.3</c:v>
                </c:pt>
                <c:pt idx="1">
                  <c:v>44.4</c:v>
                </c:pt>
                <c:pt idx="2">
                  <c:v>11.2</c:v>
                </c:pt>
                <c:pt idx="3">
                  <c:v>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40-45B0-8065-B2C3201B2887}"/>
            </c:ext>
          </c:extLst>
        </c:ser>
        <c:ser>
          <c:idx val="5"/>
          <c:order val="5"/>
          <c:tx>
            <c:strRef>
              <c:f>'Ark1'!$G$1</c:f>
              <c:strCache>
                <c:ptCount val="1"/>
                <c:pt idx="0">
                  <c:v>Spectral modifier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'Ark1'!$A$2:$A$7</c:f>
              <c:strCache>
                <c:ptCount val="6"/>
                <c:pt idx="0">
                  <c:v>Tilted up</c:v>
                </c:pt>
                <c:pt idx="1">
                  <c:v>Tilted down</c:v>
                </c:pt>
                <c:pt idx="2">
                  <c:v>East</c:v>
                </c:pt>
                <c:pt idx="3">
                  <c:v>West</c:v>
                </c:pt>
                <c:pt idx="4">
                  <c:v>Tilted Electricity</c:v>
                </c:pt>
                <c:pt idx="5">
                  <c:v>Vertical Electricity</c:v>
                </c:pt>
              </c:strCache>
            </c:strRef>
          </c:cat>
          <c:val>
            <c:numRef>
              <c:f>'Ark1'!$G$2:$G$7</c:f>
              <c:numCache>
                <c:formatCode>General</c:formatCode>
                <c:ptCount val="6"/>
                <c:pt idx="0">
                  <c:v>10.3</c:v>
                </c:pt>
                <c:pt idx="1">
                  <c:v>43.4</c:v>
                </c:pt>
                <c:pt idx="2">
                  <c:v>10.5</c:v>
                </c:pt>
                <c:pt idx="3">
                  <c:v>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D40-45B0-8065-B2C3201B2887}"/>
            </c:ext>
          </c:extLst>
        </c:ser>
        <c:ser>
          <c:idx val="6"/>
          <c:order val="6"/>
          <c:tx>
            <c:strRef>
              <c:f>'Ark1'!$H$1</c:f>
              <c:strCache>
                <c:ptCount val="1"/>
                <c:pt idx="0">
                  <c:v>DC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'Ark1'!$A$2:$A$7</c:f>
              <c:strCache>
                <c:ptCount val="6"/>
                <c:pt idx="0">
                  <c:v>Tilted up</c:v>
                </c:pt>
                <c:pt idx="1">
                  <c:v>Tilted down</c:v>
                </c:pt>
                <c:pt idx="2">
                  <c:v>East</c:v>
                </c:pt>
                <c:pt idx="3">
                  <c:v>West</c:v>
                </c:pt>
                <c:pt idx="4">
                  <c:v>Tilted Electricity</c:v>
                </c:pt>
                <c:pt idx="5">
                  <c:v>Vertical Electricity</c:v>
                </c:pt>
              </c:strCache>
            </c:strRef>
          </c:cat>
          <c:val>
            <c:numRef>
              <c:f>'Ark1'!$H$2:$H$7</c:f>
              <c:numCache>
                <c:formatCode>General</c:formatCode>
                <c:ptCount val="6"/>
                <c:pt idx="4">
                  <c:v>19.600000000000001</c:v>
                </c:pt>
                <c:pt idx="5">
                  <c:v>23.8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D40-45B0-8065-B2C3201B2887}"/>
            </c:ext>
          </c:extLst>
        </c:ser>
        <c:ser>
          <c:idx val="7"/>
          <c:order val="7"/>
          <c:tx>
            <c:strRef>
              <c:f>'Ark1'!$I$1</c:f>
              <c:strCache>
                <c:ptCount val="1"/>
                <c:pt idx="0">
                  <c:v>AC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'Ark1'!$A$2:$A$7</c:f>
              <c:strCache>
                <c:ptCount val="6"/>
                <c:pt idx="0">
                  <c:v>Tilted up</c:v>
                </c:pt>
                <c:pt idx="1">
                  <c:v>Tilted down</c:v>
                </c:pt>
                <c:pt idx="2">
                  <c:v>East</c:v>
                </c:pt>
                <c:pt idx="3">
                  <c:v>West</c:v>
                </c:pt>
                <c:pt idx="4">
                  <c:v>Tilted Electricity</c:v>
                </c:pt>
                <c:pt idx="5">
                  <c:v>Vertical Electricity</c:v>
                </c:pt>
              </c:strCache>
            </c:strRef>
          </c:cat>
          <c:val>
            <c:numRef>
              <c:f>'Ark1'!$I$2:$I$7</c:f>
              <c:numCache>
                <c:formatCode>General</c:formatCode>
                <c:ptCount val="6"/>
                <c:pt idx="4">
                  <c:v>18.899999999999999</c:v>
                </c:pt>
                <c:pt idx="5">
                  <c:v>22.1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D40-45B0-8065-B2C3201B28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89009104"/>
        <c:axId val="1189009584"/>
      </c:barChart>
      <c:catAx>
        <c:axId val="118900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189009584"/>
        <c:crosses val="autoZero"/>
        <c:auto val="1"/>
        <c:lblAlgn val="ctr"/>
        <c:lblOffset val="100"/>
        <c:noMultiLvlLbl val="0"/>
      </c:catAx>
      <c:valAx>
        <c:axId val="118900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 sz="2000" dirty="0" err="1"/>
                  <a:t>nRMSE</a:t>
                </a:r>
                <a:endParaRPr lang="da-DK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18900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a-DK" dirty="0" err="1"/>
              <a:t>Comparison</a:t>
            </a:r>
            <a:r>
              <a:rPr lang="da-DK" dirty="0"/>
              <a:t> </a:t>
            </a:r>
            <a:r>
              <a:rPr lang="da-DK" dirty="0" err="1"/>
              <a:t>results</a:t>
            </a:r>
            <a:r>
              <a:rPr lang="da-DK" dirty="0"/>
              <a:t> for the data points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'Ark1'!$B$1</c:f>
              <c:strCache>
                <c:ptCount val="1"/>
                <c:pt idx="0">
                  <c:v>Sensor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'Ark1'!$A$2:$A$6</c:f>
              <c:strCache>
                <c:ptCount val="5"/>
                <c:pt idx="0">
                  <c:v>Tilted up</c:v>
                </c:pt>
                <c:pt idx="1">
                  <c:v>East</c:v>
                </c:pt>
                <c:pt idx="2">
                  <c:v>West</c:v>
                </c:pt>
                <c:pt idx="3">
                  <c:v>Tilted Electricity</c:v>
                </c:pt>
                <c:pt idx="4">
                  <c:v>Vertical Electricity</c:v>
                </c:pt>
              </c:strCache>
            </c:strRef>
          </c:cat>
          <c:val>
            <c:numRef>
              <c:f>'Ark1'!$B$2:$B$6</c:f>
              <c:numCache>
                <c:formatCode>General</c:formatCode>
                <c:ptCount val="5"/>
                <c:pt idx="0">
                  <c:v>7.7</c:v>
                </c:pt>
                <c:pt idx="1">
                  <c:v>7.7</c:v>
                </c:pt>
                <c:pt idx="2">
                  <c:v>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9-4197-B7CC-D48AAD75A8D7}"/>
            </c:ext>
          </c:extLst>
        </c:ser>
        <c:ser>
          <c:idx val="1"/>
          <c:order val="1"/>
          <c:tx>
            <c:strRef>
              <c:f>'Ark1'!$C$1</c:f>
              <c:strCache>
                <c:ptCount val="1"/>
                <c:pt idx="0">
                  <c:v>DNI model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'Ark1'!$A$2:$A$6</c:f>
              <c:strCache>
                <c:ptCount val="5"/>
                <c:pt idx="0">
                  <c:v>Tilted up</c:v>
                </c:pt>
                <c:pt idx="1">
                  <c:v>East</c:v>
                </c:pt>
                <c:pt idx="2">
                  <c:v>West</c:v>
                </c:pt>
                <c:pt idx="3">
                  <c:v>Tilted Electricity</c:v>
                </c:pt>
                <c:pt idx="4">
                  <c:v>Vertical Electricity</c:v>
                </c:pt>
              </c:strCache>
            </c:strRef>
          </c:cat>
          <c:val>
            <c:numRef>
              <c:f>'Ark1'!$C$2:$C$6</c:f>
              <c:numCache>
                <c:formatCode>General</c:formatCode>
                <c:ptCount val="5"/>
                <c:pt idx="0">
                  <c:v>13</c:v>
                </c:pt>
                <c:pt idx="1">
                  <c:v>25.2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F9-4197-B7CC-D48AAD75A8D7}"/>
            </c:ext>
          </c:extLst>
        </c:ser>
        <c:ser>
          <c:idx val="2"/>
          <c:order val="2"/>
          <c:tx>
            <c:strRef>
              <c:f>'Ark1'!$D$1</c:f>
              <c:strCache>
                <c:ptCount val="1"/>
                <c:pt idx="0">
                  <c:v>GHI sensor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'Ark1'!$A$2:$A$6</c:f>
              <c:strCache>
                <c:ptCount val="5"/>
                <c:pt idx="0">
                  <c:v>Tilted up</c:v>
                </c:pt>
                <c:pt idx="1">
                  <c:v>East</c:v>
                </c:pt>
                <c:pt idx="2">
                  <c:v>West</c:v>
                </c:pt>
                <c:pt idx="3">
                  <c:v>Tilted Electricity</c:v>
                </c:pt>
                <c:pt idx="4">
                  <c:v>Vertical Electricity</c:v>
                </c:pt>
              </c:strCache>
            </c:strRef>
          </c:cat>
          <c:val>
            <c:numRef>
              <c:f>'Ark1'!$D$2:$D$6</c:f>
              <c:numCache>
                <c:formatCode>General</c:formatCode>
                <c:ptCount val="5"/>
                <c:pt idx="0">
                  <c:v>10.4</c:v>
                </c:pt>
                <c:pt idx="1">
                  <c:v>20.100000000000001</c:v>
                </c:pt>
                <c:pt idx="2">
                  <c:v>21.6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F9-4197-B7CC-D48AAD75A8D7}"/>
            </c:ext>
          </c:extLst>
        </c:ser>
        <c:ser>
          <c:idx val="3"/>
          <c:order val="3"/>
          <c:tx>
            <c:strRef>
              <c:f>'Ark1'!$E$1</c:f>
              <c:strCache>
                <c:ptCount val="1"/>
                <c:pt idx="0">
                  <c:v>Transposition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'Ark1'!$A$2:$A$6</c:f>
              <c:strCache>
                <c:ptCount val="5"/>
                <c:pt idx="0">
                  <c:v>Tilted up</c:v>
                </c:pt>
                <c:pt idx="1">
                  <c:v>East</c:v>
                </c:pt>
                <c:pt idx="2">
                  <c:v>West</c:v>
                </c:pt>
                <c:pt idx="3">
                  <c:v>Tilted Electricity</c:v>
                </c:pt>
                <c:pt idx="4">
                  <c:v>Vertical Electricity</c:v>
                </c:pt>
              </c:strCache>
            </c:strRef>
          </c:cat>
          <c:val>
            <c:numRef>
              <c:f>'Ark1'!$E$2:$E$6</c:f>
              <c:numCache>
                <c:formatCode>General</c:formatCode>
                <c:ptCount val="5"/>
                <c:pt idx="0">
                  <c:v>10.4</c:v>
                </c:pt>
                <c:pt idx="1">
                  <c:v>11.1</c:v>
                </c:pt>
                <c:pt idx="2">
                  <c:v>15.2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F9-4197-B7CC-D48AAD75A8D7}"/>
            </c:ext>
          </c:extLst>
        </c:ser>
        <c:ser>
          <c:idx val="4"/>
          <c:order val="4"/>
          <c:tx>
            <c:strRef>
              <c:f>'Ark1'!$F$1</c:f>
              <c:strCache>
                <c:ptCount val="1"/>
                <c:pt idx="0">
                  <c:v>IAM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'Ark1'!$A$2:$A$6</c:f>
              <c:strCache>
                <c:ptCount val="5"/>
                <c:pt idx="0">
                  <c:v>Tilted up</c:v>
                </c:pt>
                <c:pt idx="1">
                  <c:v>East</c:v>
                </c:pt>
                <c:pt idx="2">
                  <c:v>West</c:v>
                </c:pt>
                <c:pt idx="3">
                  <c:v>Tilted Electricity</c:v>
                </c:pt>
                <c:pt idx="4">
                  <c:v>Vertical Electricity</c:v>
                </c:pt>
              </c:strCache>
            </c:strRef>
          </c:cat>
          <c:val>
            <c:numRef>
              <c:f>'Ark1'!$F$2:$F$6</c:f>
              <c:numCache>
                <c:formatCode>General</c:formatCode>
                <c:ptCount val="5"/>
                <c:pt idx="0">
                  <c:v>10.3</c:v>
                </c:pt>
                <c:pt idx="1">
                  <c:v>11.2</c:v>
                </c:pt>
                <c:pt idx="2">
                  <c:v>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F9-4197-B7CC-D48AAD75A8D7}"/>
            </c:ext>
          </c:extLst>
        </c:ser>
        <c:ser>
          <c:idx val="5"/>
          <c:order val="5"/>
          <c:tx>
            <c:strRef>
              <c:f>'Ark1'!$G$1</c:f>
              <c:strCache>
                <c:ptCount val="1"/>
                <c:pt idx="0">
                  <c:v>Spectral modifier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'Ark1'!$A$2:$A$6</c:f>
              <c:strCache>
                <c:ptCount val="5"/>
                <c:pt idx="0">
                  <c:v>Tilted up</c:v>
                </c:pt>
                <c:pt idx="1">
                  <c:v>East</c:v>
                </c:pt>
                <c:pt idx="2">
                  <c:v>West</c:v>
                </c:pt>
                <c:pt idx="3">
                  <c:v>Tilted Electricity</c:v>
                </c:pt>
                <c:pt idx="4">
                  <c:v>Vertical Electricity</c:v>
                </c:pt>
              </c:strCache>
            </c:strRef>
          </c:cat>
          <c:val>
            <c:numRef>
              <c:f>'Ark1'!$G$2:$G$6</c:f>
              <c:numCache>
                <c:formatCode>General</c:formatCode>
                <c:ptCount val="5"/>
                <c:pt idx="0">
                  <c:v>10.3</c:v>
                </c:pt>
                <c:pt idx="1">
                  <c:v>10.5</c:v>
                </c:pt>
                <c:pt idx="2">
                  <c:v>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8F9-4197-B7CC-D48AAD75A8D7}"/>
            </c:ext>
          </c:extLst>
        </c:ser>
        <c:ser>
          <c:idx val="6"/>
          <c:order val="6"/>
          <c:tx>
            <c:strRef>
              <c:f>'Ark1'!$H$1</c:f>
              <c:strCache>
                <c:ptCount val="1"/>
                <c:pt idx="0">
                  <c:v>DC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'Ark1'!$A$2:$A$6</c:f>
              <c:strCache>
                <c:ptCount val="5"/>
                <c:pt idx="0">
                  <c:v>Tilted up</c:v>
                </c:pt>
                <c:pt idx="1">
                  <c:v>East</c:v>
                </c:pt>
                <c:pt idx="2">
                  <c:v>West</c:v>
                </c:pt>
                <c:pt idx="3">
                  <c:v>Tilted Electricity</c:v>
                </c:pt>
                <c:pt idx="4">
                  <c:v>Vertical Electricity</c:v>
                </c:pt>
              </c:strCache>
            </c:strRef>
          </c:cat>
          <c:val>
            <c:numRef>
              <c:f>'Ark1'!$H$2:$H$6</c:f>
              <c:numCache>
                <c:formatCode>General</c:formatCode>
                <c:ptCount val="5"/>
                <c:pt idx="3">
                  <c:v>19.600000000000001</c:v>
                </c:pt>
                <c:pt idx="4">
                  <c:v>23.8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F9-4197-B7CC-D48AAD75A8D7}"/>
            </c:ext>
          </c:extLst>
        </c:ser>
        <c:ser>
          <c:idx val="7"/>
          <c:order val="7"/>
          <c:tx>
            <c:strRef>
              <c:f>'Ark1'!$I$1</c:f>
              <c:strCache>
                <c:ptCount val="1"/>
                <c:pt idx="0">
                  <c:v>AC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'Ark1'!$A$2:$A$6</c:f>
              <c:strCache>
                <c:ptCount val="5"/>
                <c:pt idx="0">
                  <c:v>Tilted up</c:v>
                </c:pt>
                <c:pt idx="1">
                  <c:v>East</c:v>
                </c:pt>
                <c:pt idx="2">
                  <c:v>West</c:v>
                </c:pt>
                <c:pt idx="3">
                  <c:v>Tilted Electricity</c:v>
                </c:pt>
                <c:pt idx="4">
                  <c:v>Vertical Electricity</c:v>
                </c:pt>
              </c:strCache>
            </c:strRef>
          </c:cat>
          <c:val>
            <c:numRef>
              <c:f>'Ark1'!$I$2:$I$6</c:f>
              <c:numCache>
                <c:formatCode>General</c:formatCode>
                <c:ptCount val="5"/>
                <c:pt idx="3">
                  <c:v>18.899999999999999</c:v>
                </c:pt>
                <c:pt idx="4">
                  <c:v>22.1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8F9-4197-B7CC-D48AAD75A8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89009104"/>
        <c:axId val="1189009584"/>
      </c:barChart>
      <c:catAx>
        <c:axId val="118900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189009584"/>
        <c:crosses val="autoZero"/>
        <c:auto val="1"/>
        <c:lblAlgn val="ctr"/>
        <c:lblOffset val="100"/>
        <c:noMultiLvlLbl val="0"/>
      </c:catAx>
      <c:valAx>
        <c:axId val="1189009584"/>
        <c:scaling>
          <c:orientation val="minMax"/>
          <c:max val="2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 sz="2000" dirty="0" err="1"/>
                  <a:t>nRMSE</a:t>
                </a:r>
                <a:endParaRPr lang="da-DK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18900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a-DK" sz="1200" dirty="0"/>
              <a:t>AC</a:t>
            </a:r>
            <a:r>
              <a:rPr lang="da-DK" sz="1200" baseline="0" dirty="0"/>
              <a:t> Energy generation over the long interval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18545467749445724"/>
          <c:y val="0.16433453811546547"/>
          <c:w val="0.78470624420626345"/>
          <c:h val="0.64339504557790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'Ark1'!$B$1</c:f>
              <c:strCache>
                <c:ptCount val="1"/>
                <c:pt idx="0">
                  <c:v>AC modelled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'Ark1'!$A$2:$A$3</c:f>
              <c:strCache>
                <c:ptCount val="2"/>
                <c:pt idx="0">
                  <c:v>Tilted</c:v>
                </c:pt>
                <c:pt idx="1">
                  <c:v>Vertical</c:v>
                </c:pt>
              </c:strCache>
            </c:strRef>
          </c:cat>
          <c:val>
            <c:numRef>
              <c:f>'Ark1'!$B$2:$B$3</c:f>
              <c:numCache>
                <c:formatCode>General</c:formatCode>
                <c:ptCount val="2"/>
                <c:pt idx="0">
                  <c:v>7068.5</c:v>
                </c:pt>
                <c:pt idx="1">
                  <c:v>6357.2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2D-4D50-8DA7-65630B097610}"/>
            </c:ext>
          </c:extLst>
        </c:ser>
        <c:ser>
          <c:idx val="1"/>
          <c:order val="1"/>
          <c:tx>
            <c:strRef>
              <c:f>'Ark1'!$C$1</c:f>
              <c:strCache>
                <c:ptCount val="1"/>
                <c:pt idx="0">
                  <c:v>AC measured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'Ark1'!$A$2:$A$3</c:f>
              <c:strCache>
                <c:ptCount val="2"/>
                <c:pt idx="0">
                  <c:v>Tilted</c:v>
                </c:pt>
                <c:pt idx="1">
                  <c:v>Vertical</c:v>
                </c:pt>
              </c:strCache>
            </c:strRef>
          </c:cat>
          <c:val>
            <c:numRef>
              <c:f>'Ark1'!$C$2:$C$3</c:f>
              <c:numCache>
                <c:formatCode>General</c:formatCode>
                <c:ptCount val="2"/>
                <c:pt idx="0">
                  <c:v>6792.7</c:v>
                </c:pt>
                <c:pt idx="1">
                  <c:v>4727.2700000000004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2D-4D50-8DA7-65630B097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2747216"/>
        <c:axId val="1562749616"/>
      </c:barChart>
      <c:catAx>
        <c:axId val="156274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562749616"/>
        <c:crosses val="autoZero"/>
        <c:auto val="1"/>
        <c:lblAlgn val="ctr"/>
        <c:lblOffset val="100"/>
        <c:noMultiLvlLbl val="0"/>
      </c:catAx>
      <c:valAx>
        <c:axId val="156274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 dirty="0"/>
                  <a:t>kWh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56274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61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June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Master’s Thesis Defence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Frederik Erhard Gullach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sp>
        <p:nvSpPr>
          <p:cNvPr id="17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EA52-9526-4D4E-8E01-A6B817E7744E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E510B-9BD6-4130-BC37-319BF3337989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3CC2780-3D25-444D-BA6E-61CF19611E9D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72AB22-B6B1-4F09-9FFF-C85330A7B76A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6042158-6BFC-4A87-821E-8D3747C25EB3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8628FD5-AD7B-42DC-8DBC-860E618FFB7F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24492A5-F6E3-4975-83B4-F990B293BDCC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39028" y="6581497"/>
            <a:ext cx="420964" cy="307777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5C04-C362-43B8-A36F-7CB657B73641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11036" y="6581497"/>
            <a:ext cx="348956" cy="307777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A144-54A2-44A7-ABDA-B33EB6A4CDDE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09B5-87F1-45E4-8DA5-9EBC92667243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54EE3BA2-A41D-41DB-A3CA-C76BF7A2F865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June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Master’s Thesis Defence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Frederik Erhard Gullach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6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11036" y="6581497"/>
            <a:ext cx="348956" cy="307777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41AAB02-ABDA-4155-B91E-3B6CB41A8382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58E219C4-83C6-4DCC-B443-9FD2D4A2FF1A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June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Master’s Thesis Defence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Frederik Erhard Gullach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5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54E4-FF7E-4DEF-BA12-B0303E06B8B6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11036" y="6581497"/>
            <a:ext cx="348956" cy="307777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305A-6CA8-42FD-9E27-4D7C5BF84CF8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307777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DFA4-ECB9-4538-9538-BEA0BBD0F5F3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9274A4A-42E1-4698-B788-0503A5C47E9C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27B9AD-5F05-4323-94AF-4450F9311736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2ADE75-3696-4C41-86C1-6204B42373DF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3A128A7-52C4-450E-BC12-4205A30EBF67}" type="datetime1">
              <a:rPr lang="en-GB" smtClean="0"/>
              <a:t>26/07/2024</a:t>
            </a:fld>
            <a:r>
              <a:rPr lang="en-GB"/>
              <a:t>21/06/2024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sp>
        <p:nvSpPr>
          <p:cNvPr id="33" name="SecondaryLogo_sort"/>
          <p:cNvSpPr>
            <a:spLocks noChangeArrowheads="1"/>
          </p:cNvSpPr>
          <p:nvPr/>
        </p:nvSpPr>
        <p:spPr bwMode="auto">
          <a:xfrm>
            <a:off x="10206000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Master’s Thesis Defence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Frederik Erhard Gullach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21 June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D4C1A679-DB9B-4B89-99C5-308C94D8CAF4}" type="datetime1">
              <a:rPr lang="en-GB" smtClean="0"/>
              <a:t>26/07/2024</a:t>
            </a:fld>
            <a:r>
              <a:rPr lang="en-GB"/>
              <a:t>21/06/2024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hdr="0" ftr="0" dt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0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Relationship Id="rId9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73.png"/><Relationship Id="rId7" Type="http://schemas.openxmlformats.org/officeDocument/2006/relationships/image" Target="../media/image7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85.png"/><Relationship Id="rId5" Type="http://schemas.openxmlformats.org/officeDocument/2006/relationships/image" Target="../media/image94.png"/><Relationship Id="rId10" Type="http://schemas.openxmlformats.org/officeDocument/2006/relationships/image" Target="../media/image810.png"/><Relationship Id="rId4" Type="http://schemas.openxmlformats.org/officeDocument/2006/relationships/image" Target="../media/image93.png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0.png"/><Relationship Id="rId5" Type="http://schemas.openxmlformats.org/officeDocument/2006/relationships/image" Target="../media/image940.png"/><Relationship Id="rId4" Type="http://schemas.openxmlformats.org/officeDocument/2006/relationships/image" Target="../media/image9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B46C9-7EE5-568B-DECA-51C2DF474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845" y="1520315"/>
            <a:ext cx="6336703" cy="1779553"/>
          </a:xfrm>
        </p:spPr>
        <p:txBody>
          <a:bodyPr/>
          <a:lstStyle/>
          <a:p>
            <a:r>
              <a:rPr lang="en-US" sz="6000" dirty="0"/>
              <a:t>Master’s Thesis </a:t>
            </a:r>
            <a:r>
              <a:rPr lang="en-US" sz="6000" dirty="0" err="1"/>
              <a:t>Defence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F60DA4-E32A-C5C2-ED35-CA277B7B2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4532510" cy="1746085"/>
          </a:xfrm>
        </p:spPr>
        <p:txBody>
          <a:bodyPr/>
          <a:lstStyle/>
          <a:p>
            <a:r>
              <a:rPr lang="en-US" sz="2800" dirty="0"/>
              <a:t>Modelling and Performance Investigation of a Bifacial </a:t>
            </a:r>
            <a:r>
              <a:rPr lang="en-US" sz="2800" dirty="0" err="1"/>
              <a:t>Agrivoltaic</a:t>
            </a:r>
            <a:r>
              <a:rPr lang="en-US" sz="2800" dirty="0"/>
              <a:t> Installation in </a:t>
            </a:r>
            <a:r>
              <a:rPr lang="en-US" sz="2800" dirty="0" err="1"/>
              <a:t>Foulum</a:t>
            </a:r>
            <a:endParaRPr lang="en-US" sz="2800" dirty="0"/>
          </a:p>
          <a:p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037689D0-1EFD-C47E-776A-6CF13AD3E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" r="16895" b="1429"/>
          <a:stretch/>
        </p:blipFill>
        <p:spPr>
          <a:xfrm>
            <a:off x="6986674" y="0"/>
            <a:ext cx="6596569" cy="6858000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CEA682C-285F-85C2-63BD-67EDC720D75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00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027B3298-2138-19D4-1216-E82BF625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56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3358108" y="850169"/>
            <a:ext cx="1656184" cy="85064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CBA875DE-54CB-F6B2-2AC2-ABAF9CC7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37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D287BE1-6F56-3B3D-0371-1F9EEA17FF38}"/>
              </a:ext>
            </a:extLst>
          </p:cNvPr>
          <p:cNvSpPr/>
          <p:nvPr/>
        </p:nvSpPr>
        <p:spPr>
          <a:xfrm>
            <a:off x="786235" y="1484784"/>
            <a:ext cx="4248100" cy="857614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924CE8B6-69A4-5446-7C47-1715FCC2E597}"/>
              </a:ext>
            </a:extLst>
          </p:cNvPr>
          <p:cNvSpPr/>
          <p:nvPr/>
        </p:nvSpPr>
        <p:spPr>
          <a:xfrm>
            <a:off x="6670476" y="4744970"/>
            <a:ext cx="4248100" cy="1421320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6F625C84-B0AF-E307-D638-510D1CE9CC03}"/>
              </a:ext>
            </a:extLst>
          </p:cNvPr>
          <p:cNvSpPr/>
          <p:nvPr/>
        </p:nvSpPr>
        <p:spPr>
          <a:xfrm>
            <a:off x="792035" y="2806066"/>
            <a:ext cx="4248100" cy="3382162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5B3618-6301-AEB9-68F8-50F9630D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Dni</a:t>
            </a:r>
            <a:r>
              <a:rPr lang="en-US" dirty="0"/>
              <a:t> model</a:t>
            </a:r>
            <a:endParaRPr lang="da-DK" dirty="0"/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45BEF844-CDA7-A602-68F2-31AD96C90C95}"/>
              </a:ext>
            </a:extLst>
          </p:cNvPr>
          <p:cNvSpPr txBox="1"/>
          <p:nvPr/>
        </p:nvSpPr>
        <p:spPr>
          <a:xfrm>
            <a:off x="6932349" y="4807686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Geometry model using GHI and DHI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27D3DE0A-53CC-60CD-7688-338E7D131CFB}"/>
              </a:ext>
            </a:extLst>
          </p:cNvPr>
          <p:cNvSpPr txBox="1"/>
          <p:nvPr/>
        </p:nvSpPr>
        <p:spPr>
          <a:xfrm>
            <a:off x="1216613" y="2920322"/>
            <a:ext cx="339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Empirical models using only GHI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64831614-4387-E913-9C64-A9ABE3AB32A2}"/>
                  </a:ext>
                </a:extLst>
              </p:cNvPr>
              <p:cNvSpPr txBox="1"/>
              <p:nvPr/>
            </p:nvSpPr>
            <p:spPr>
              <a:xfrm>
                <a:off x="7764539" y="5333486"/>
                <a:ext cx="1881412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𝐺𝐻𝐼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𝐷𝐻𝐼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64831614-4387-E913-9C64-A9ABE3AB3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539" y="5333486"/>
                <a:ext cx="1881412" cy="5695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9531169C-9853-AE69-707E-4600CAF40FB2}"/>
                  </a:ext>
                </a:extLst>
              </p:cNvPr>
              <p:cNvSpPr txBox="1"/>
              <p:nvPr/>
            </p:nvSpPr>
            <p:spPr>
              <a:xfrm>
                <a:off x="2184299" y="3858615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9531169C-9853-AE69-707E-4600CAF40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99" y="3858615"/>
                <a:ext cx="1643463" cy="276999"/>
              </a:xfrm>
              <a:prstGeom prst="rect">
                <a:avLst/>
              </a:prstGeom>
              <a:blipFill>
                <a:blip r:embed="rId3"/>
                <a:stretch>
                  <a:fillRect l="-2963" r="-370" b="-1555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E6777A1F-DF55-7101-EAD2-90708EB1C71D}"/>
                  </a:ext>
                </a:extLst>
              </p:cNvPr>
              <p:cNvSpPr txBox="1"/>
              <p:nvPr/>
            </p:nvSpPr>
            <p:spPr>
              <a:xfrm>
                <a:off x="1931550" y="3346200"/>
                <a:ext cx="2087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𝐷𝑁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𝑒𝑥𝑡𝑟𝑎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E6777A1F-DF55-7101-EAD2-90708EB1C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550" y="3346200"/>
                <a:ext cx="2087751" cy="276999"/>
              </a:xfrm>
              <a:prstGeom prst="rect">
                <a:avLst/>
              </a:prstGeom>
              <a:blipFill>
                <a:blip r:embed="rId4"/>
                <a:stretch>
                  <a:fillRect l="-2632" r="-292" b="-2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felt 29">
            <a:extLst>
              <a:ext uri="{FF2B5EF4-FFF2-40B4-BE49-F238E27FC236}">
                <a16:creationId xmlns:a16="http://schemas.microsoft.com/office/drawing/2014/main" id="{3963D448-6839-57D0-A7C3-53A2CD06365A}"/>
              </a:ext>
            </a:extLst>
          </p:cNvPr>
          <p:cNvSpPr txBox="1"/>
          <p:nvPr/>
        </p:nvSpPr>
        <p:spPr>
          <a:xfrm>
            <a:off x="940340" y="4261096"/>
            <a:ext cx="367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Solar radiation beam transmittance based on clear-sky model clearness index 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31" name="Billede 30">
            <a:extLst>
              <a:ext uri="{FF2B5EF4-FFF2-40B4-BE49-F238E27FC236}">
                <a16:creationId xmlns:a16="http://schemas.microsoft.com/office/drawing/2014/main" id="{BB47B6CD-FC0C-860F-246F-86A58625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07" y="825864"/>
            <a:ext cx="5309848" cy="382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803752D-FF27-858E-6D19-82FD3D303DB8}"/>
                  </a:ext>
                </a:extLst>
              </p:cNvPr>
              <p:cNvSpPr txBox="1"/>
              <p:nvPr/>
            </p:nvSpPr>
            <p:spPr>
              <a:xfrm>
                <a:off x="2369418" y="5207093"/>
                <a:ext cx="886140" cy="479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𝐺𝐻𝐼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803752D-FF27-858E-6D19-82FD3D303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418" y="5207093"/>
                <a:ext cx="886140" cy="479234"/>
              </a:xfrm>
              <a:prstGeom prst="rect">
                <a:avLst/>
              </a:prstGeom>
              <a:blipFill>
                <a:blip r:embed="rId6"/>
                <a:stretch>
                  <a:fillRect l="-4828" t="-3797" r="-3448" b="-113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felt 5">
            <a:extLst>
              <a:ext uri="{FF2B5EF4-FFF2-40B4-BE49-F238E27FC236}">
                <a16:creationId xmlns:a16="http://schemas.microsoft.com/office/drawing/2014/main" id="{6DC08D7D-3371-D63A-2486-4B058DDD056A}"/>
              </a:ext>
            </a:extLst>
          </p:cNvPr>
          <p:cNvSpPr txBox="1"/>
          <p:nvPr/>
        </p:nvSpPr>
        <p:spPr>
          <a:xfrm>
            <a:off x="1264845" y="5828281"/>
            <a:ext cx="327384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Horizontal extraterrestrial irradiance </a:t>
            </a:r>
            <a:endParaRPr lang="da-DK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81B1FB2D-A77B-6AC8-00CE-4CD11E9001D8}"/>
                  </a:ext>
                </a:extLst>
              </p:cNvPr>
              <p:cNvSpPr txBox="1"/>
              <p:nvPr/>
            </p:nvSpPr>
            <p:spPr>
              <a:xfrm>
                <a:off x="915613" y="5821934"/>
                <a:ext cx="308097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81B1FB2D-A77B-6AC8-00CE-4CD11E900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13" y="5821934"/>
                <a:ext cx="308097" cy="233910"/>
              </a:xfrm>
              <a:prstGeom prst="rect">
                <a:avLst/>
              </a:prstGeom>
              <a:blipFill>
                <a:blip r:embed="rId7"/>
                <a:stretch>
                  <a:fillRect l="-13725" r="-3922" b="-236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felt 2">
            <a:extLst>
              <a:ext uri="{FF2B5EF4-FFF2-40B4-BE49-F238E27FC236}">
                <a16:creationId xmlns:a16="http://schemas.microsoft.com/office/drawing/2014/main" id="{C38BF3B4-7F8B-F706-D176-9122920E061D}"/>
              </a:ext>
            </a:extLst>
          </p:cNvPr>
          <p:cNvSpPr txBox="1"/>
          <p:nvPr/>
        </p:nvSpPr>
        <p:spPr>
          <a:xfrm>
            <a:off x="981844" y="1677941"/>
            <a:ext cx="3398174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Empirical models has skewness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Simple geometry more symmetric </a:t>
            </a:r>
            <a:endParaRPr lang="da-DK" sz="1600" dirty="0">
              <a:latin typeface="+mn-lt"/>
            </a:endParaRPr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EC158815-1EB1-0814-9853-DF4C0EE8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16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D287BE1-6F56-3B3D-0371-1F9EEA17FF38}"/>
              </a:ext>
            </a:extLst>
          </p:cNvPr>
          <p:cNvSpPr/>
          <p:nvPr/>
        </p:nvSpPr>
        <p:spPr>
          <a:xfrm>
            <a:off x="786235" y="1484784"/>
            <a:ext cx="4248100" cy="857614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924CE8B6-69A4-5446-7C47-1715FCC2E597}"/>
              </a:ext>
            </a:extLst>
          </p:cNvPr>
          <p:cNvSpPr/>
          <p:nvPr/>
        </p:nvSpPr>
        <p:spPr>
          <a:xfrm>
            <a:off x="6670476" y="4744970"/>
            <a:ext cx="4248100" cy="142132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6F625C84-B0AF-E307-D638-510D1CE9CC03}"/>
              </a:ext>
            </a:extLst>
          </p:cNvPr>
          <p:cNvSpPr/>
          <p:nvPr/>
        </p:nvSpPr>
        <p:spPr>
          <a:xfrm>
            <a:off x="792035" y="2806066"/>
            <a:ext cx="4248100" cy="3382162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5B3618-6301-AEB9-68F8-50F9630D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Dni</a:t>
            </a:r>
            <a:r>
              <a:rPr lang="en-US" dirty="0"/>
              <a:t> model</a:t>
            </a:r>
            <a:endParaRPr lang="da-DK" dirty="0"/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45BEF844-CDA7-A602-68F2-31AD96C90C95}"/>
              </a:ext>
            </a:extLst>
          </p:cNvPr>
          <p:cNvSpPr txBox="1"/>
          <p:nvPr/>
        </p:nvSpPr>
        <p:spPr>
          <a:xfrm>
            <a:off x="6932349" y="4807686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Geometry model using GHI and DHI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27D3DE0A-53CC-60CD-7688-338E7D131CFB}"/>
              </a:ext>
            </a:extLst>
          </p:cNvPr>
          <p:cNvSpPr txBox="1"/>
          <p:nvPr/>
        </p:nvSpPr>
        <p:spPr>
          <a:xfrm>
            <a:off x="1216613" y="2920322"/>
            <a:ext cx="339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Empirical models using only GHI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64831614-4387-E913-9C64-A9ABE3AB32A2}"/>
                  </a:ext>
                </a:extLst>
              </p:cNvPr>
              <p:cNvSpPr txBox="1"/>
              <p:nvPr/>
            </p:nvSpPr>
            <p:spPr>
              <a:xfrm>
                <a:off x="7764539" y="5333486"/>
                <a:ext cx="1881412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𝐺𝐻𝐼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𝐷𝐻𝐼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64831614-4387-E913-9C64-A9ABE3AB3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539" y="5333486"/>
                <a:ext cx="1881412" cy="5695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9531169C-9853-AE69-707E-4600CAF40FB2}"/>
                  </a:ext>
                </a:extLst>
              </p:cNvPr>
              <p:cNvSpPr txBox="1"/>
              <p:nvPr/>
            </p:nvSpPr>
            <p:spPr>
              <a:xfrm>
                <a:off x="2184299" y="3858615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9531169C-9853-AE69-707E-4600CAF40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99" y="3858615"/>
                <a:ext cx="1643463" cy="276999"/>
              </a:xfrm>
              <a:prstGeom prst="rect">
                <a:avLst/>
              </a:prstGeom>
              <a:blipFill>
                <a:blip r:embed="rId3"/>
                <a:stretch>
                  <a:fillRect l="-2963" r="-370" b="-1555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E6777A1F-DF55-7101-EAD2-90708EB1C71D}"/>
                  </a:ext>
                </a:extLst>
              </p:cNvPr>
              <p:cNvSpPr txBox="1"/>
              <p:nvPr/>
            </p:nvSpPr>
            <p:spPr>
              <a:xfrm>
                <a:off x="1931550" y="3346200"/>
                <a:ext cx="2087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𝐷𝑁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𝑒𝑥𝑡𝑟𝑎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E6777A1F-DF55-7101-EAD2-90708EB1C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550" y="3346200"/>
                <a:ext cx="2087751" cy="276999"/>
              </a:xfrm>
              <a:prstGeom prst="rect">
                <a:avLst/>
              </a:prstGeom>
              <a:blipFill>
                <a:blip r:embed="rId4"/>
                <a:stretch>
                  <a:fillRect l="-2632" r="-292" b="-2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felt 29">
            <a:extLst>
              <a:ext uri="{FF2B5EF4-FFF2-40B4-BE49-F238E27FC236}">
                <a16:creationId xmlns:a16="http://schemas.microsoft.com/office/drawing/2014/main" id="{3963D448-6839-57D0-A7C3-53A2CD06365A}"/>
              </a:ext>
            </a:extLst>
          </p:cNvPr>
          <p:cNvSpPr txBox="1"/>
          <p:nvPr/>
        </p:nvSpPr>
        <p:spPr>
          <a:xfrm>
            <a:off x="940340" y="4261096"/>
            <a:ext cx="367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Solar radiation beam transmittance based on clear-sky model clearness index 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31" name="Billede 30">
            <a:extLst>
              <a:ext uri="{FF2B5EF4-FFF2-40B4-BE49-F238E27FC236}">
                <a16:creationId xmlns:a16="http://schemas.microsoft.com/office/drawing/2014/main" id="{BB47B6CD-FC0C-860F-246F-86A58625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07" y="825864"/>
            <a:ext cx="5309848" cy="382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803752D-FF27-858E-6D19-82FD3D303DB8}"/>
                  </a:ext>
                </a:extLst>
              </p:cNvPr>
              <p:cNvSpPr txBox="1"/>
              <p:nvPr/>
            </p:nvSpPr>
            <p:spPr>
              <a:xfrm>
                <a:off x="2369418" y="5207093"/>
                <a:ext cx="886140" cy="479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𝐺𝐻𝐼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803752D-FF27-858E-6D19-82FD3D303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418" y="5207093"/>
                <a:ext cx="886140" cy="479234"/>
              </a:xfrm>
              <a:prstGeom prst="rect">
                <a:avLst/>
              </a:prstGeom>
              <a:blipFill>
                <a:blip r:embed="rId6"/>
                <a:stretch>
                  <a:fillRect l="-4828" t="-3797" r="-3448" b="-113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felt 5">
            <a:extLst>
              <a:ext uri="{FF2B5EF4-FFF2-40B4-BE49-F238E27FC236}">
                <a16:creationId xmlns:a16="http://schemas.microsoft.com/office/drawing/2014/main" id="{6DC08D7D-3371-D63A-2486-4B058DDD056A}"/>
              </a:ext>
            </a:extLst>
          </p:cNvPr>
          <p:cNvSpPr txBox="1"/>
          <p:nvPr/>
        </p:nvSpPr>
        <p:spPr>
          <a:xfrm>
            <a:off x="1264845" y="5828281"/>
            <a:ext cx="327384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Horizontal extraterrestrial irradiance </a:t>
            </a:r>
            <a:endParaRPr lang="da-DK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81B1FB2D-A77B-6AC8-00CE-4CD11E9001D8}"/>
                  </a:ext>
                </a:extLst>
              </p:cNvPr>
              <p:cNvSpPr txBox="1"/>
              <p:nvPr/>
            </p:nvSpPr>
            <p:spPr>
              <a:xfrm>
                <a:off x="915613" y="5821934"/>
                <a:ext cx="308097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81B1FB2D-A77B-6AC8-00CE-4CD11E900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13" y="5821934"/>
                <a:ext cx="308097" cy="233910"/>
              </a:xfrm>
              <a:prstGeom prst="rect">
                <a:avLst/>
              </a:prstGeom>
              <a:blipFill>
                <a:blip r:embed="rId7"/>
                <a:stretch>
                  <a:fillRect l="-13725" r="-3922" b="-236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felt 2">
            <a:extLst>
              <a:ext uri="{FF2B5EF4-FFF2-40B4-BE49-F238E27FC236}">
                <a16:creationId xmlns:a16="http://schemas.microsoft.com/office/drawing/2014/main" id="{C38BF3B4-7F8B-F706-D176-9122920E061D}"/>
              </a:ext>
            </a:extLst>
          </p:cNvPr>
          <p:cNvSpPr txBox="1"/>
          <p:nvPr/>
        </p:nvSpPr>
        <p:spPr>
          <a:xfrm>
            <a:off x="981844" y="1677941"/>
            <a:ext cx="3398174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Empirical models has skewness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Simple geometry more symmetric </a:t>
            </a:r>
            <a:endParaRPr lang="da-DK" sz="1600" dirty="0">
              <a:latin typeface="+mn-lt"/>
            </a:endParaRPr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EC158815-1EB1-0814-9853-DF4C0EE8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20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3358108" y="850169"/>
            <a:ext cx="1656184" cy="85064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D686397-80FA-8B80-C96A-078CA953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57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3358108" y="2361064"/>
            <a:ext cx="1656184" cy="70789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8638D137-4043-27CC-7BB0-5B1376CA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90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ktangel 22">
            <a:extLst>
              <a:ext uri="{FF2B5EF4-FFF2-40B4-BE49-F238E27FC236}">
                <a16:creationId xmlns:a16="http://schemas.microsoft.com/office/drawing/2014/main" id="{3CE9C1E3-0309-8121-3187-3F9330CF2E97}"/>
              </a:ext>
            </a:extLst>
          </p:cNvPr>
          <p:cNvSpPr/>
          <p:nvPr/>
        </p:nvSpPr>
        <p:spPr>
          <a:xfrm>
            <a:off x="220653" y="1452763"/>
            <a:ext cx="2634026" cy="752101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012614-7B49-0DEA-A2FE-574B7AA2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Albedo</a:t>
            </a:r>
            <a:endParaRPr lang="da-DK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4C1E9DC-C75A-EF8F-D81C-D54F2DAAB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15427"/>
          <a:stretch/>
        </p:blipFill>
        <p:spPr bwMode="auto">
          <a:xfrm rot="5400000">
            <a:off x="4712767" y="1916597"/>
            <a:ext cx="5482205" cy="28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felt 14">
            <a:extLst>
              <a:ext uri="{FF2B5EF4-FFF2-40B4-BE49-F238E27FC236}">
                <a16:creationId xmlns:a16="http://schemas.microsoft.com/office/drawing/2014/main" id="{471F9A3C-DF15-6863-417E-F982B6FAB39A}"/>
              </a:ext>
            </a:extLst>
          </p:cNvPr>
          <p:cNvSpPr txBox="1"/>
          <p:nvPr/>
        </p:nvSpPr>
        <p:spPr>
          <a:xfrm>
            <a:off x="6797403" y="260648"/>
            <a:ext cx="13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2024-01-16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7A974A42-FECC-1DC2-D23F-016A79854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0" t="5494" r="8874" b="5670"/>
          <a:stretch/>
        </p:blipFill>
        <p:spPr>
          <a:xfrm>
            <a:off x="220652" y="2820509"/>
            <a:ext cx="2634027" cy="3261903"/>
          </a:xfrm>
          <a:prstGeom prst="rect">
            <a:avLst/>
          </a:prstGeom>
        </p:spPr>
      </p:pic>
      <p:sp>
        <p:nvSpPr>
          <p:cNvPr id="17" name="Tekstfelt 16">
            <a:extLst>
              <a:ext uri="{FF2B5EF4-FFF2-40B4-BE49-F238E27FC236}">
                <a16:creationId xmlns:a16="http://schemas.microsoft.com/office/drawing/2014/main" id="{09093461-9034-0D80-E164-F86D95D6B505}"/>
              </a:ext>
            </a:extLst>
          </p:cNvPr>
          <p:cNvSpPr txBox="1"/>
          <p:nvPr/>
        </p:nvSpPr>
        <p:spPr>
          <a:xfrm>
            <a:off x="881748" y="2420377"/>
            <a:ext cx="13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2023-08-10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18" name="Billede 17" descr="Et billede, der indeholder græs, udendørs, plante, maleri&#10;&#10;Automatisk genereret beskrivelse">
            <a:extLst>
              <a:ext uri="{FF2B5EF4-FFF2-40B4-BE49-F238E27FC236}">
                <a16:creationId xmlns:a16="http://schemas.microsoft.com/office/drawing/2014/main" id="{0A80D415-0E08-5115-5A5D-CD86EB103A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6" r="19409" b="28804"/>
          <a:stretch/>
        </p:blipFill>
        <p:spPr>
          <a:xfrm rot="16200000">
            <a:off x="7802358" y="1916595"/>
            <a:ext cx="5482206" cy="2849423"/>
          </a:xfrm>
          <a:prstGeom prst="rect">
            <a:avLst/>
          </a:prstGeom>
        </p:spPr>
      </p:pic>
      <p:sp>
        <p:nvSpPr>
          <p:cNvPr id="19" name="Tekstfelt 18">
            <a:extLst>
              <a:ext uri="{FF2B5EF4-FFF2-40B4-BE49-F238E27FC236}">
                <a16:creationId xmlns:a16="http://schemas.microsoft.com/office/drawing/2014/main" id="{B3EF4546-8B20-7B51-A90C-59AE802DBB4C}"/>
              </a:ext>
            </a:extLst>
          </p:cNvPr>
          <p:cNvSpPr txBox="1"/>
          <p:nvPr/>
        </p:nvSpPr>
        <p:spPr>
          <a:xfrm>
            <a:off x="9904680" y="26064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2024-01-25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20" name="Billede 19">
            <a:extLst>
              <a:ext uri="{FF2B5EF4-FFF2-40B4-BE49-F238E27FC236}">
                <a16:creationId xmlns:a16="http://schemas.microsoft.com/office/drawing/2014/main" id="{2BB68C62-48E2-D723-F5DD-E4577BEE5F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66" t="21468" r="6268" b="15716"/>
          <a:stretch/>
        </p:blipFill>
        <p:spPr>
          <a:xfrm rot="5400000">
            <a:off x="1700816" y="1994236"/>
            <a:ext cx="5482206" cy="2694146"/>
          </a:xfrm>
          <a:prstGeom prst="rect">
            <a:avLst/>
          </a:prstGeom>
        </p:spPr>
      </p:pic>
      <p:sp>
        <p:nvSpPr>
          <p:cNvPr id="21" name="Tekstfelt 20">
            <a:extLst>
              <a:ext uri="{FF2B5EF4-FFF2-40B4-BE49-F238E27FC236}">
                <a16:creationId xmlns:a16="http://schemas.microsoft.com/office/drawing/2014/main" id="{42D880AE-4315-9C2B-CF19-5FA3FA77B58C}"/>
              </a:ext>
            </a:extLst>
          </p:cNvPr>
          <p:cNvSpPr txBox="1"/>
          <p:nvPr/>
        </p:nvSpPr>
        <p:spPr>
          <a:xfrm>
            <a:off x="3819603" y="260648"/>
            <a:ext cx="13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2023-08-14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1FD1125D-CFD4-72D7-540E-4B9B2AC09C99}"/>
                  </a:ext>
                </a:extLst>
              </p:cNvPr>
              <p:cNvSpPr txBox="1"/>
              <p:nvPr/>
            </p:nvSpPr>
            <p:spPr>
              <a:xfrm>
                <a:off x="692241" y="1550399"/>
                <a:ext cx="1690847" cy="546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𝑟𝑒𝑓𝑙𝑒𝑐𝑡𝑒𝑑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𝐶𝑀𝑃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1FD1125D-CFD4-72D7-540E-4B9B2AC0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41" y="1550399"/>
                <a:ext cx="1690847" cy="546625"/>
              </a:xfrm>
              <a:prstGeom prst="rect">
                <a:avLst/>
              </a:prstGeom>
              <a:blipFill>
                <a:blip r:embed="rId6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9F779A91-5278-E6E4-80EE-8CA1B126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5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7AD14-B807-2FAE-9BA3-F2A863F4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albedo</a:t>
            </a:r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5AF07161-D4F7-D7DE-0436-0D3D575C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150"/>
            <a:ext cx="5895975" cy="413385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BFC7DF4-7D7A-6126-C4BD-08C03D864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456291"/>
            <a:ext cx="6125449" cy="4210332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DB54FB64-DF4D-A87F-2A96-82EC355252DC}"/>
              </a:ext>
            </a:extLst>
          </p:cNvPr>
          <p:cNvSpPr txBox="1"/>
          <p:nvPr/>
        </p:nvSpPr>
        <p:spPr>
          <a:xfrm>
            <a:off x="838200" y="1506022"/>
            <a:ext cx="3189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Average of midday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prstClr val="black"/>
                </a:solidFill>
                <a:latin typeface="AU Passata"/>
              </a:rPr>
              <a:t>No </a:t>
            </a:r>
            <a:r>
              <a:rPr lang="en-US" sz="1800" dirty="0">
                <a:solidFill>
                  <a:prstClr val="black"/>
                </a:solidFill>
                <a:latin typeface="AU Passata"/>
              </a:rPr>
              <a:t>seasonal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variation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prstClr val="black"/>
                </a:solidFill>
                <a:latin typeface="AU Passata"/>
              </a:rPr>
              <a:t>Snow </a:t>
            </a:r>
            <a:r>
              <a:rPr lang="en-US" sz="1800" dirty="0">
                <a:solidFill>
                  <a:prstClr val="black"/>
                </a:solidFill>
                <a:latin typeface="AU Passata"/>
              </a:rPr>
              <a:t>increases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the albedo 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F86464F7-BB48-3EB0-C453-AE40E7C224FF}"/>
              </a:ext>
            </a:extLst>
          </p:cNvPr>
          <p:cNvSpPr/>
          <p:nvPr/>
        </p:nvSpPr>
        <p:spPr>
          <a:xfrm>
            <a:off x="451626" y="1466145"/>
            <a:ext cx="5444350" cy="1026751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0BB51707-FF21-5149-7D46-4381251F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20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3358108" y="2361064"/>
            <a:ext cx="1656184" cy="70789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E68E1754-DF78-5476-C548-56E3E0CE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94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5518348" y="983271"/>
            <a:ext cx="4176464" cy="25690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1C226EBA-ABBF-B3AB-6EDE-57227BD1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965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0A1092BA-302A-458B-F79F-8CD18B4D1484}"/>
              </a:ext>
            </a:extLst>
          </p:cNvPr>
          <p:cNvSpPr txBox="1"/>
          <p:nvPr/>
        </p:nvSpPr>
        <p:spPr>
          <a:xfrm>
            <a:off x="514350" y="1779568"/>
            <a:ext cx="55682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Introduction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Bifacial configurations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Methodology of the project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The PV systems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Overview of system 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Sensors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Data for comparison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Data outages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Limits for inclusion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A9D1AFD3-84F9-9869-BFAB-B707ACAB8A33}"/>
              </a:ext>
            </a:extLst>
          </p:cNvPr>
          <p:cNvSpPr txBox="1"/>
          <p:nvPr/>
        </p:nvSpPr>
        <p:spPr>
          <a:xfrm>
            <a:off x="3871295" y="1779568"/>
            <a:ext cx="37010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The Performance model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Transposition modelling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Module modelling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Inverter modelling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Results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Plane Of Array Irradiance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AC Power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System efficiencies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Conclusion</a:t>
            </a:r>
            <a:endParaRPr lang="da-DK" sz="1800" b="1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42" name="Ligebenet trekant 41">
            <a:extLst>
              <a:ext uri="{FF2B5EF4-FFF2-40B4-BE49-F238E27FC236}">
                <a16:creationId xmlns:a16="http://schemas.microsoft.com/office/drawing/2014/main" id="{B870CE60-5C53-02F4-B550-2157E7ED12E0}"/>
              </a:ext>
            </a:extLst>
          </p:cNvPr>
          <p:cNvSpPr/>
          <p:nvPr/>
        </p:nvSpPr>
        <p:spPr>
          <a:xfrm rot="5400000">
            <a:off x="5296489" y="3461749"/>
            <a:ext cx="4123146" cy="581024"/>
          </a:xfrm>
          <a:prstGeom prst="triangle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43" name="Rektangel: afrundede hjørner 42">
            <a:extLst>
              <a:ext uri="{FF2B5EF4-FFF2-40B4-BE49-F238E27FC236}">
                <a16:creationId xmlns:a16="http://schemas.microsoft.com/office/drawing/2014/main" id="{266A02B8-83C3-D791-B45F-AF54FD0E814F}"/>
              </a:ext>
            </a:extLst>
          </p:cNvPr>
          <p:cNvSpPr/>
          <p:nvPr/>
        </p:nvSpPr>
        <p:spPr>
          <a:xfrm>
            <a:off x="7858125" y="1690688"/>
            <a:ext cx="3941747" cy="109728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rgbClr val="156082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How do vertical east-west and south-oriented PV modules perform in an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agrivoltaic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 installation? </a:t>
            </a:r>
          </a:p>
        </p:txBody>
      </p:sp>
      <p:sp>
        <p:nvSpPr>
          <p:cNvPr id="44" name="Rektangel: afrundede hjørner 43">
            <a:extLst>
              <a:ext uri="{FF2B5EF4-FFF2-40B4-BE49-F238E27FC236}">
                <a16:creationId xmlns:a16="http://schemas.microsoft.com/office/drawing/2014/main" id="{BE59F7BA-3BD7-E865-BA15-DA20E9CC392F}"/>
              </a:ext>
            </a:extLst>
          </p:cNvPr>
          <p:cNvSpPr/>
          <p:nvPr/>
        </p:nvSpPr>
        <p:spPr>
          <a:xfrm>
            <a:off x="7858125" y="3093964"/>
            <a:ext cx="3941747" cy="109728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rgbClr val="156082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How does the modelling of the performance compare with experimental measurements? </a:t>
            </a:r>
          </a:p>
        </p:txBody>
      </p:sp>
      <p:sp>
        <p:nvSpPr>
          <p:cNvPr id="45" name="Rektangel: afrundede hjørner 44">
            <a:extLst>
              <a:ext uri="{FF2B5EF4-FFF2-40B4-BE49-F238E27FC236}">
                <a16:creationId xmlns:a16="http://schemas.microsoft.com/office/drawing/2014/main" id="{35F92BF6-719F-719D-0FD9-86D8E9D74F0E}"/>
              </a:ext>
            </a:extLst>
          </p:cNvPr>
          <p:cNvSpPr/>
          <p:nvPr/>
        </p:nvSpPr>
        <p:spPr>
          <a:xfrm>
            <a:off x="7858125" y="4497241"/>
            <a:ext cx="3941747" cy="134014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rgbClr val="156082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What are the most relevant parameters to be measured and the best modelling approaches to improve the fitting?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46" name="Rutediagram: Forbindelse 45">
            <a:extLst>
              <a:ext uri="{FF2B5EF4-FFF2-40B4-BE49-F238E27FC236}">
                <a16:creationId xmlns:a16="http://schemas.microsoft.com/office/drawing/2014/main" id="{1E445652-79D7-0834-B9CB-9038BD11FE29}"/>
              </a:ext>
            </a:extLst>
          </p:cNvPr>
          <p:cNvSpPr/>
          <p:nvPr/>
        </p:nvSpPr>
        <p:spPr>
          <a:xfrm>
            <a:off x="354028" y="1779568"/>
            <a:ext cx="388918" cy="388918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1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47" name="Rutediagram: Forbindelse 46">
            <a:extLst>
              <a:ext uri="{FF2B5EF4-FFF2-40B4-BE49-F238E27FC236}">
                <a16:creationId xmlns:a16="http://schemas.microsoft.com/office/drawing/2014/main" id="{6596B3EF-E2C4-6806-755C-DE3FE3FAD316}"/>
              </a:ext>
            </a:extLst>
          </p:cNvPr>
          <p:cNvSpPr/>
          <p:nvPr/>
        </p:nvSpPr>
        <p:spPr>
          <a:xfrm>
            <a:off x="319891" y="3253686"/>
            <a:ext cx="388918" cy="388918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2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48" name="Rutediagram: Forbindelse 47">
            <a:extLst>
              <a:ext uri="{FF2B5EF4-FFF2-40B4-BE49-F238E27FC236}">
                <a16:creationId xmlns:a16="http://schemas.microsoft.com/office/drawing/2014/main" id="{3AA2D6F5-6270-1BB0-14F4-DB69A919AFD0}"/>
              </a:ext>
            </a:extLst>
          </p:cNvPr>
          <p:cNvSpPr/>
          <p:nvPr/>
        </p:nvSpPr>
        <p:spPr>
          <a:xfrm>
            <a:off x="354028" y="4851678"/>
            <a:ext cx="388918" cy="388918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3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49" name="Rutediagram: Forbindelse 48">
            <a:extLst>
              <a:ext uri="{FF2B5EF4-FFF2-40B4-BE49-F238E27FC236}">
                <a16:creationId xmlns:a16="http://schemas.microsoft.com/office/drawing/2014/main" id="{E700F8C9-F6CA-DD24-7097-8EBA7FD4C6E3}"/>
              </a:ext>
            </a:extLst>
          </p:cNvPr>
          <p:cNvSpPr/>
          <p:nvPr/>
        </p:nvSpPr>
        <p:spPr>
          <a:xfrm>
            <a:off x="3758416" y="1759035"/>
            <a:ext cx="388918" cy="388918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4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50" name="Rutediagram: Forbindelse 49">
            <a:extLst>
              <a:ext uri="{FF2B5EF4-FFF2-40B4-BE49-F238E27FC236}">
                <a16:creationId xmlns:a16="http://schemas.microsoft.com/office/drawing/2014/main" id="{665007F3-3192-191A-A554-D551F38C4BD1}"/>
              </a:ext>
            </a:extLst>
          </p:cNvPr>
          <p:cNvSpPr/>
          <p:nvPr/>
        </p:nvSpPr>
        <p:spPr>
          <a:xfrm>
            <a:off x="3758416" y="3337772"/>
            <a:ext cx="388918" cy="388918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5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51" name="Rutediagram: Forbindelse 50">
            <a:extLst>
              <a:ext uri="{FF2B5EF4-FFF2-40B4-BE49-F238E27FC236}">
                <a16:creationId xmlns:a16="http://schemas.microsoft.com/office/drawing/2014/main" id="{AC770292-8873-8469-3294-73AD64CBA9CA}"/>
              </a:ext>
            </a:extLst>
          </p:cNvPr>
          <p:cNvSpPr/>
          <p:nvPr/>
        </p:nvSpPr>
        <p:spPr>
          <a:xfrm>
            <a:off x="3758416" y="4889778"/>
            <a:ext cx="388918" cy="388918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6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52" name="Rutediagram: Forbindelse 51">
            <a:extLst>
              <a:ext uri="{FF2B5EF4-FFF2-40B4-BE49-F238E27FC236}">
                <a16:creationId xmlns:a16="http://schemas.microsoft.com/office/drawing/2014/main" id="{CBF5979C-D48D-C407-48B9-7A1964C713E4}"/>
              </a:ext>
            </a:extLst>
          </p:cNvPr>
          <p:cNvSpPr/>
          <p:nvPr/>
        </p:nvSpPr>
        <p:spPr>
          <a:xfrm>
            <a:off x="11605413" y="2044869"/>
            <a:ext cx="388918" cy="388918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?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53" name="Rutediagram: Forbindelse 52">
            <a:extLst>
              <a:ext uri="{FF2B5EF4-FFF2-40B4-BE49-F238E27FC236}">
                <a16:creationId xmlns:a16="http://schemas.microsoft.com/office/drawing/2014/main" id="{1F405EF1-3463-32B6-9194-C557C89BB2E8}"/>
              </a:ext>
            </a:extLst>
          </p:cNvPr>
          <p:cNvSpPr/>
          <p:nvPr/>
        </p:nvSpPr>
        <p:spPr>
          <a:xfrm>
            <a:off x="11605413" y="3444281"/>
            <a:ext cx="388918" cy="388918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?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54" name="Rutediagram: Forbindelse 53">
            <a:extLst>
              <a:ext uri="{FF2B5EF4-FFF2-40B4-BE49-F238E27FC236}">
                <a16:creationId xmlns:a16="http://schemas.microsoft.com/office/drawing/2014/main" id="{9C95D748-7509-84BF-AB88-DD307E9828D9}"/>
              </a:ext>
            </a:extLst>
          </p:cNvPr>
          <p:cNvSpPr/>
          <p:nvPr/>
        </p:nvSpPr>
        <p:spPr>
          <a:xfrm>
            <a:off x="11620505" y="4972853"/>
            <a:ext cx="388918" cy="388918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rPr>
              <a:t>?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265E8084-2F67-AB2E-3037-81A97849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5605234" y="983271"/>
            <a:ext cx="2043020" cy="25690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14105FFA-95BD-0299-AEFB-FE4077F1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46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ktangel 32">
            <a:extLst>
              <a:ext uri="{FF2B5EF4-FFF2-40B4-BE49-F238E27FC236}">
                <a16:creationId xmlns:a16="http://schemas.microsoft.com/office/drawing/2014/main" id="{C107D8F1-AD1C-A113-8F3A-E6066D95982D}"/>
              </a:ext>
            </a:extLst>
          </p:cNvPr>
          <p:cNvSpPr/>
          <p:nvPr/>
        </p:nvSpPr>
        <p:spPr>
          <a:xfrm>
            <a:off x="7806774" y="4924337"/>
            <a:ext cx="4124154" cy="1522139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C843A9-73AC-433F-5888-A897E2D3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Transposition - One row approach</a:t>
            </a:r>
            <a:endParaRPr lang="da-DK" dirty="0"/>
          </a:p>
        </p:txBody>
      </p:sp>
      <p:pic>
        <p:nvPicPr>
          <p:cNvPr id="20" name="Billede 19">
            <a:extLst>
              <a:ext uri="{FF2B5EF4-FFF2-40B4-BE49-F238E27FC236}">
                <a16:creationId xmlns:a16="http://schemas.microsoft.com/office/drawing/2014/main" id="{A661A075-5420-64BA-51FC-9E7484D8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774" y="1234450"/>
            <a:ext cx="4385226" cy="275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58561C95-0451-7849-BF7C-FF0085A811A4}"/>
                  </a:ext>
                </a:extLst>
              </p:cNvPr>
              <p:cNvSpPr txBox="1"/>
              <p:nvPr/>
            </p:nvSpPr>
            <p:spPr>
              <a:xfrm>
                <a:off x="4256697" y="1466571"/>
                <a:ext cx="3429657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𝑔𝑛𝑑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58561C95-0451-7849-BF7C-FF0085A81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697" y="1466571"/>
                <a:ext cx="3429657" cy="576568"/>
              </a:xfrm>
              <a:prstGeom prst="rect">
                <a:avLst/>
              </a:prstGeom>
              <a:blipFill>
                <a:blip r:embed="rId3"/>
                <a:stretch>
                  <a:fillRect l="-1243" r="-88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9F9FA02F-7EF6-2CE4-39C5-FF18E21C1204}"/>
                  </a:ext>
                </a:extLst>
              </p:cNvPr>
              <p:cNvSpPr txBox="1"/>
              <p:nvPr/>
            </p:nvSpPr>
            <p:spPr>
              <a:xfrm>
                <a:off x="4256697" y="2259485"/>
                <a:ext cx="2587631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𝐴𝑂𝐼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9F9FA02F-7EF6-2CE4-39C5-FF18E21C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697" y="2259485"/>
                <a:ext cx="2587631" cy="566181"/>
              </a:xfrm>
              <a:prstGeom prst="rect">
                <a:avLst/>
              </a:prstGeom>
              <a:blipFill>
                <a:blip r:embed="rId4"/>
                <a:stretch>
                  <a:fillRect t="-1075" r="-70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9831116B-8159-64A0-8948-C9633D9D498B}"/>
                  </a:ext>
                </a:extLst>
              </p:cNvPr>
              <p:cNvSpPr txBox="1"/>
              <p:nvPr/>
            </p:nvSpPr>
            <p:spPr>
              <a:xfrm>
                <a:off x="4256697" y="2921792"/>
                <a:ext cx="2001253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9831116B-8159-64A0-8948-C9633D9D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697" y="2921792"/>
                <a:ext cx="2001253" cy="566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AE53BBFF-A6FE-CEB8-1917-E683EDF1853E}"/>
                  </a:ext>
                </a:extLst>
              </p:cNvPr>
              <p:cNvSpPr txBox="1"/>
              <p:nvPr/>
            </p:nvSpPr>
            <p:spPr>
              <a:xfrm>
                <a:off x="4299844" y="3584099"/>
                <a:ext cx="2394053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𝑔𝑛𝑑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𝐺𝐻𝐼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AE53BBFF-A6FE-CEB8-1917-E683EDF18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844" y="3584099"/>
                <a:ext cx="2394053" cy="576568"/>
              </a:xfrm>
              <a:prstGeom prst="rect">
                <a:avLst/>
              </a:prstGeom>
              <a:blipFill>
                <a:blip r:embed="rId6"/>
                <a:stretch>
                  <a:fillRect l="-127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Billede 24">
            <a:extLst>
              <a:ext uri="{FF2B5EF4-FFF2-40B4-BE49-F238E27FC236}">
                <a16:creationId xmlns:a16="http://schemas.microsoft.com/office/drawing/2014/main" id="{C5807517-0D8F-B3E6-EEFD-B87057BA5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9529" y="4160667"/>
            <a:ext cx="4467849" cy="1933845"/>
          </a:xfrm>
          <a:prstGeom prst="rect">
            <a:avLst/>
          </a:prstGeom>
        </p:spPr>
      </p:pic>
      <p:sp>
        <p:nvSpPr>
          <p:cNvPr id="26" name="Tekstfelt 25">
            <a:extLst>
              <a:ext uri="{FF2B5EF4-FFF2-40B4-BE49-F238E27FC236}">
                <a16:creationId xmlns:a16="http://schemas.microsoft.com/office/drawing/2014/main" id="{BD6FBBCF-C83B-18D4-93AD-A8BA2A956558}"/>
              </a:ext>
            </a:extLst>
          </p:cNvPr>
          <p:cNvSpPr txBox="1"/>
          <p:nvPr/>
        </p:nvSpPr>
        <p:spPr>
          <a:xfrm>
            <a:off x="944540" y="1466571"/>
            <a:ext cx="25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Three main components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71744044-F367-5A86-3A37-92618B092805}"/>
              </a:ext>
            </a:extLst>
          </p:cNvPr>
          <p:cNvSpPr txBox="1"/>
          <p:nvPr/>
        </p:nvSpPr>
        <p:spPr>
          <a:xfrm>
            <a:off x="944540" y="2243076"/>
            <a:ext cx="24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Direct – solar geometry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2B3C2DCC-F78A-AFEC-B75B-D4485D66B78C}"/>
              </a:ext>
            </a:extLst>
          </p:cNvPr>
          <p:cNvSpPr txBox="1"/>
          <p:nvPr/>
        </p:nvSpPr>
        <p:spPr>
          <a:xfrm>
            <a:off x="944540" y="2937349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Sky diffuse – sky model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07781A89-2807-77B4-12FB-4F1370ABB485}"/>
              </a:ext>
            </a:extLst>
          </p:cNvPr>
          <p:cNvSpPr txBox="1"/>
          <p:nvPr/>
        </p:nvSpPr>
        <p:spPr>
          <a:xfrm>
            <a:off x="944540" y="3631622"/>
            <a:ext cx="273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Ground diffuse – isotropic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DCE0989E-020B-BD94-625B-6F646733E0B7}"/>
                  </a:ext>
                </a:extLst>
              </p:cNvPr>
              <p:cNvSpPr txBox="1"/>
              <p:nvPr/>
            </p:nvSpPr>
            <p:spPr>
              <a:xfrm>
                <a:off x="8038628" y="5503691"/>
                <a:ext cx="1657313" cy="802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18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DCE0989E-020B-BD94-625B-6F646733E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628" y="5503691"/>
                <a:ext cx="1657313" cy="8027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kstfelt 30">
            <a:extLst>
              <a:ext uri="{FF2B5EF4-FFF2-40B4-BE49-F238E27FC236}">
                <a16:creationId xmlns:a16="http://schemas.microsoft.com/office/drawing/2014/main" id="{91C9CB4D-0C41-C735-F70A-6F11BA445631}"/>
              </a:ext>
            </a:extLst>
          </p:cNvPr>
          <p:cNvSpPr txBox="1"/>
          <p:nvPr/>
        </p:nvSpPr>
        <p:spPr>
          <a:xfrm>
            <a:off x="8282029" y="4985308"/>
            <a:ext cx="331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Transposition factors - isotropic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felt 31">
                <a:extLst>
                  <a:ext uri="{FF2B5EF4-FFF2-40B4-BE49-F238E27FC236}">
                    <a16:creationId xmlns:a16="http://schemas.microsoft.com/office/drawing/2014/main" id="{FF0D3C4B-B647-DED6-8182-4CB0B5C58ECD}"/>
                  </a:ext>
                </a:extLst>
              </p:cNvPr>
              <p:cNvSpPr txBox="1"/>
              <p:nvPr/>
            </p:nvSpPr>
            <p:spPr>
              <a:xfrm>
                <a:off x="10023104" y="5453241"/>
                <a:ext cx="1644296" cy="802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32" name="Tekstfelt 31">
                <a:extLst>
                  <a:ext uri="{FF2B5EF4-FFF2-40B4-BE49-F238E27FC236}">
                    <a16:creationId xmlns:a16="http://schemas.microsoft.com/office/drawing/2014/main" id="{FF0D3C4B-B647-DED6-8182-4CB0B5C58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104" y="5453241"/>
                <a:ext cx="1644296" cy="8027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ktangel 33">
            <a:extLst>
              <a:ext uri="{FF2B5EF4-FFF2-40B4-BE49-F238E27FC236}">
                <a16:creationId xmlns:a16="http://schemas.microsoft.com/office/drawing/2014/main" id="{8BF25D75-946F-E142-760F-9FF23C96EE6C}"/>
              </a:ext>
            </a:extLst>
          </p:cNvPr>
          <p:cNvSpPr/>
          <p:nvPr/>
        </p:nvSpPr>
        <p:spPr>
          <a:xfrm>
            <a:off x="838200" y="1234450"/>
            <a:ext cx="6968574" cy="2974674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3F7EDCEA-EEC6-B651-5E59-F1F63F4A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517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lede 23">
            <a:extLst>
              <a:ext uri="{FF2B5EF4-FFF2-40B4-BE49-F238E27FC236}">
                <a16:creationId xmlns:a16="http://schemas.microsoft.com/office/drawing/2014/main" id="{F1E394BB-CA95-BD9A-2408-04092E05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49" y="3717032"/>
            <a:ext cx="4286959" cy="26055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EEB4E4-54EE-C260-9CE3-22329A98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row approach – sky models</a:t>
            </a:r>
            <a:endParaRPr lang="da-DK" dirty="0"/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ECDBA7F8-492F-8D7D-BD80-D8E0E7427181}"/>
              </a:ext>
            </a:extLst>
          </p:cNvPr>
          <p:cNvSpPr/>
          <p:nvPr/>
        </p:nvSpPr>
        <p:spPr>
          <a:xfrm>
            <a:off x="5510452" y="1098958"/>
            <a:ext cx="6405897" cy="4915948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7107F544-0C50-AF38-C3E8-438BDFC9D356}"/>
                  </a:ext>
                </a:extLst>
              </p:cNvPr>
              <p:cNvSpPr txBox="1"/>
              <p:nvPr/>
            </p:nvSpPr>
            <p:spPr>
              <a:xfrm>
                <a:off x="5637782" y="2979325"/>
                <a:ext cx="5592557" cy="899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𝑃𝐸𝑅𝐸𝑍</m:t>
                          </m:r>
                        </m:sup>
                      </m:sSubSup>
                      <m:r>
                        <a:rPr lang="da-DK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da-DK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a-DK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a-DK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 </m:t>
                      </m:r>
                      <m:d>
                        <m:dPr>
                          <m:ctrlP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a-DK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da-DK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da-DK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800">
                  <a:solidFill>
                    <a:prstClr val="black"/>
                  </a:solidFill>
                  <a:latin typeface="AU Passata"/>
                </a:endParaRP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7107F544-0C50-AF38-C3E8-438BDFC9D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82" y="2979325"/>
                <a:ext cx="5592557" cy="899349"/>
              </a:xfrm>
              <a:prstGeom prst="rect">
                <a:avLst/>
              </a:prstGeom>
              <a:blipFill>
                <a:blip r:embed="rId3"/>
                <a:stretch>
                  <a:fillRect r="-12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0D30466F-7A7E-654F-4E36-BEFABB1E155B}"/>
                  </a:ext>
                </a:extLst>
              </p:cNvPr>
              <p:cNvSpPr txBox="1"/>
              <p:nvPr/>
            </p:nvSpPr>
            <p:spPr>
              <a:xfrm>
                <a:off x="5637782" y="1416642"/>
                <a:ext cx="4021614" cy="441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a-DK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a-DK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𝐻𝐴𝑌</m:t>
                        </m:r>
                      </m:sup>
                    </m:sSubSup>
                    <m:r>
                      <a:rPr lang="da-DK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da-DK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da-DK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da-DK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a-DK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da-DK" sz="1800" dirty="0">
                    <a:solidFill>
                      <a:prstClr val="black"/>
                    </a:solidFill>
                    <a:latin typeface="AU Passata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a-DK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da-DK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𝐴𝑂𝐼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da-DK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0D30466F-7A7E-654F-4E36-BEFABB1E1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82" y="1416642"/>
                <a:ext cx="4021614" cy="441211"/>
              </a:xfrm>
              <a:prstGeom prst="rect">
                <a:avLst/>
              </a:prstGeom>
              <a:blipFill>
                <a:blip r:embed="rId4"/>
                <a:stretch>
                  <a:fillRect l="-2121" t="-1370" r="-4545" b="-109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Højre klammeparentes 26">
            <a:extLst>
              <a:ext uri="{FF2B5EF4-FFF2-40B4-BE49-F238E27FC236}">
                <a16:creationId xmlns:a16="http://schemas.microsoft.com/office/drawing/2014/main" id="{6BC699B4-C054-17CD-CA0C-1840A01EE7B3}"/>
              </a:ext>
            </a:extLst>
          </p:cNvPr>
          <p:cNvSpPr/>
          <p:nvPr/>
        </p:nvSpPr>
        <p:spPr>
          <a:xfrm rot="5400000">
            <a:off x="9077101" y="1541565"/>
            <a:ext cx="303805" cy="986410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8" name="Højre klammeparentes 27">
            <a:extLst>
              <a:ext uri="{FF2B5EF4-FFF2-40B4-BE49-F238E27FC236}">
                <a16:creationId xmlns:a16="http://schemas.microsoft.com/office/drawing/2014/main" id="{924BF4FC-C9D9-5FAD-CF53-26CDE9A9F44D}"/>
              </a:ext>
            </a:extLst>
          </p:cNvPr>
          <p:cNvSpPr/>
          <p:nvPr/>
        </p:nvSpPr>
        <p:spPr>
          <a:xfrm rot="5400000">
            <a:off x="7238243" y="1172127"/>
            <a:ext cx="303806" cy="1725284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C33F7AEB-415C-FD05-FEA6-84B755D36445}"/>
              </a:ext>
            </a:extLst>
          </p:cNvPr>
          <p:cNvSpPr txBox="1"/>
          <p:nvPr/>
        </p:nvSpPr>
        <p:spPr>
          <a:xfrm>
            <a:off x="8434060" y="2177228"/>
            <a:ext cx="13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circumsolar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EAFC07AB-0AFD-5283-89CF-F184FCC66AE1}"/>
              </a:ext>
            </a:extLst>
          </p:cNvPr>
          <p:cNvSpPr txBox="1"/>
          <p:nvPr/>
        </p:nvSpPr>
        <p:spPr>
          <a:xfrm>
            <a:off x="6886104" y="2177228"/>
            <a:ext cx="105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isotropic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1" name="Højre klammeparentes 30">
            <a:extLst>
              <a:ext uri="{FF2B5EF4-FFF2-40B4-BE49-F238E27FC236}">
                <a16:creationId xmlns:a16="http://schemas.microsoft.com/office/drawing/2014/main" id="{03F7858D-739C-0463-1E71-464367D52D2F}"/>
              </a:ext>
            </a:extLst>
          </p:cNvPr>
          <p:cNvSpPr/>
          <p:nvPr/>
        </p:nvSpPr>
        <p:spPr>
          <a:xfrm rot="5400000">
            <a:off x="7643682" y="2724968"/>
            <a:ext cx="297337" cy="2163076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2" name="Højre klammeparentes 31">
            <a:extLst>
              <a:ext uri="{FF2B5EF4-FFF2-40B4-BE49-F238E27FC236}">
                <a16:creationId xmlns:a16="http://schemas.microsoft.com/office/drawing/2014/main" id="{3203E9B4-9C98-F40F-0098-E7C224C1997E}"/>
              </a:ext>
            </a:extLst>
          </p:cNvPr>
          <p:cNvSpPr/>
          <p:nvPr/>
        </p:nvSpPr>
        <p:spPr>
          <a:xfrm rot="5400000">
            <a:off x="9274796" y="3450306"/>
            <a:ext cx="297336" cy="712401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3" name="Højre klammeparentes 32">
            <a:extLst>
              <a:ext uri="{FF2B5EF4-FFF2-40B4-BE49-F238E27FC236}">
                <a16:creationId xmlns:a16="http://schemas.microsoft.com/office/drawing/2014/main" id="{393AAC66-5A82-42EA-2395-7CD8333E36F5}"/>
              </a:ext>
            </a:extLst>
          </p:cNvPr>
          <p:cNvSpPr/>
          <p:nvPr/>
        </p:nvSpPr>
        <p:spPr>
          <a:xfrm rot="5400000">
            <a:off x="10483445" y="3294547"/>
            <a:ext cx="293556" cy="1027704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24A27AEE-39A7-AC13-FF06-899F7CCB2C1D}"/>
              </a:ext>
            </a:extLst>
          </p:cNvPr>
          <p:cNvSpPr txBox="1"/>
          <p:nvPr/>
        </p:nvSpPr>
        <p:spPr>
          <a:xfrm>
            <a:off x="7262365" y="3955175"/>
            <a:ext cx="105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isotropic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5" name="Tekstfelt 34">
            <a:extLst>
              <a:ext uri="{FF2B5EF4-FFF2-40B4-BE49-F238E27FC236}">
                <a16:creationId xmlns:a16="http://schemas.microsoft.com/office/drawing/2014/main" id="{173C6F58-4F83-DB19-3899-775581EB3520}"/>
              </a:ext>
            </a:extLst>
          </p:cNvPr>
          <p:cNvSpPr txBox="1"/>
          <p:nvPr/>
        </p:nvSpPr>
        <p:spPr>
          <a:xfrm>
            <a:off x="8735800" y="3955172"/>
            <a:ext cx="13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circumsolar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6" name="Tekstfelt 35">
            <a:extLst>
              <a:ext uri="{FF2B5EF4-FFF2-40B4-BE49-F238E27FC236}">
                <a16:creationId xmlns:a16="http://schemas.microsoft.com/office/drawing/2014/main" id="{E5AA4B5D-51DE-29D6-6FC8-D9ACB918C81D}"/>
              </a:ext>
            </a:extLst>
          </p:cNvPr>
          <p:cNvSpPr txBox="1"/>
          <p:nvPr/>
        </p:nvSpPr>
        <p:spPr>
          <a:xfrm>
            <a:off x="10170129" y="3955172"/>
            <a:ext cx="92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horizon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kstfelt 36">
                <a:extLst>
                  <a:ext uri="{FF2B5EF4-FFF2-40B4-BE49-F238E27FC236}">
                    <a16:creationId xmlns:a16="http://schemas.microsoft.com/office/drawing/2014/main" id="{E8987BCB-F7FF-45F4-7545-422A8D946816}"/>
                  </a:ext>
                </a:extLst>
              </p:cNvPr>
              <p:cNvSpPr txBox="1"/>
              <p:nvPr/>
            </p:nvSpPr>
            <p:spPr>
              <a:xfrm>
                <a:off x="9881738" y="1575179"/>
                <a:ext cx="1941044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𝐷𝑁𝐼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𝐷𝑁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𝑒𝑥𝑡𝑟𝑎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37" name="Tekstfelt 36">
                <a:extLst>
                  <a:ext uri="{FF2B5EF4-FFF2-40B4-BE49-F238E27FC236}">
                    <a16:creationId xmlns:a16="http://schemas.microsoft.com/office/drawing/2014/main" id="{E8987BCB-F7FF-45F4-7545-422A8D94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738" y="1575179"/>
                <a:ext cx="1941044" cy="565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kstfelt 37">
                <a:extLst>
                  <a:ext uri="{FF2B5EF4-FFF2-40B4-BE49-F238E27FC236}">
                    <a16:creationId xmlns:a16="http://schemas.microsoft.com/office/drawing/2014/main" id="{CF24F57C-8665-D46B-E2D3-DE6BECE1DEB9}"/>
                  </a:ext>
                </a:extLst>
              </p:cNvPr>
              <p:cNvSpPr txBox="1"/>
              <p:nvPr/>
            </p:nvSpPr>
            <p:spPr>
              <a:xfrm>
                <a:off x="6527505" y="4738180"/>
                <a:ext cx="5120324" cy="935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a-DK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sub>
                    </m:sSub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800" dirty="0">
                    <a:solidFill>
                      <a:prstClr val="black"/>
                    </a:solidFill>
                    <a:latin typeface="AU Passata"/>
                  </a:rPr>
                  <a:t>is the </a:t>
                </a:r>
                <a:r>
                  <a:rPr lang="da-DK" sz="1800" dirty="0" err="1">
                    <a:solidFill>
                      <a:prstClr val="black"/>
                    </a:solidFill>
                    <a:latin typeface="AU Passata"/>
                  </a:rPr>
                  <a:t>circumsolar</a:t>
                </a:r>
                <a:r>
                  <a:rPr lang="da-DK" sz="1800" dirty="0">
                    <a:solidFill>
                      <a:prstClr val="black"/>
                    </a:solidFill>
                    <a:latin typeface="AU Passata"/>
                  </a:rPr>
                  <a:t> </a:t>
                </a:r>
                <a:r>
                  <a:rPr lang="en-US" sz="1800" dirty="0">
                    <a:solidFill>
                      <a:prstClr val="black"/>
                    </a:solidFill>
                    <a:latin typeface="AU Passata"/>
                  </a:rPr>
                  <a:t>coefficient</a:t>
                </a: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2    </m:t>
                        </m:r>
                      </m:sub>
                    </m:sSub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800" dirty="0">
                    <a:solidFill>
                      <a:prstClr val="black"/>
                    </a:solidFill>
                    <a:latin typeface="AU Passata"/>
                  </a:rPr>
                  <a:t>is the </a:t>
                </a:r>
                <a:r>
                  <a:rPr lang="da-DK" sz="1800" dirty="0" err="1">
                    <a:solidFill>
                      <a:prstClr val="black"/>
                    </a:solidFill>
                    <a:latin typeface="AU Passata"/>
                  </a:rPr>
                  <a:t>horizon</a:t>
                </a:r>
                <a:r>
                  <a:rPr lang="da-DK" sz="1800" dirty="0">
                    <a:solidFill>
                      <a:prstClr val="black"/>
                    </a:solidFill>
                    <a:latin typeface="AU Passata"/>
                  </a:rPr>
                  <a:t> </a:t>
                </a:r>
                <a:r>
                  <a:rPr lang="da-DK" sz="1800" dirty="0" err="1">
                    <a:solidFill>
                      <a:prstClr val="black"/>
                    </a:solidFill>
                    <a:latin typeface="AU Passata"/>
                  </a:rPr>
                  <a:t>brightening</a:t>
                </a:r>
                <a:r>
                  <a:rPr lang="da-DK" sz="1800" dirty="0">
                    <a:solidFill>
                      <a:prstClr val="black"/>
                    </a:solidFill>
                    <a:latin typeface="AU Passata"/>
                  </a:rPr>
                  <a:t> </a:t>
                </a:r>
                <a:r>
                  <a:rPr lang="en-US" sz="1800" dirty="0">
                    <a:solidFill>
                      <a:prstClr val="black"/>
                    </a:solidFill>
                    <a:latin typeface="AU Passata"/>
                  </a:rPr>
                  <a:t>coefficient</a:t>
                </a: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⁡(0,</m:t>
                        </m:r>
                        <m:r>
                          <m:rPr>
                            <m:sty m:val="p"/>
                          </m:rPr>
                          <a:rPr lang="en-US" sz="18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𝐴𝑂𝐼</m:t>
                        </m:r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,     </m:t>
                        </m:r>
                      </m:sub>
                    </m:sSub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85°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1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da-DK" sz="1800" dirty="0">
                    <a:solidFill>
                      <a:prstClr val="black"/>
                    </a:solidFill>
                    <a:latin typeface="AU Passata"/>
                  </a:rPr>
                  <a:t>  </a:t>
                </a:r>
              </a:p>
            </p:txBody>
          </p:sp>
        </mc:Choice>
        <mc:Fallback xmlns="">
          <p:sp>
            <p:nvSpPr>
              <p:cNvPr id="38" name="Tekstfelt 37">
                <a:extLst>
                  <a:ext uri="{FF2B5EF4-FFF2-40B4-BE49-F238E27FC236}">
                    <a16:creationId xmlns:a16="http://schemas.microsoft.com/office/drawing/2014/main" id="{CF24F57C-8665-D46B-E2D3-DE6BECE1D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505" y="4738180"/>
                <a:ext cx="5120324" cy="935513"/>
              </a:xfrm>
              <a:prstGeom prst="rect">
                <a:avLst/>
              </a:prstGeom>
              <a:blipFill>
                <a:blip r:embed="rId6"/>
                <a:stretch>
                  <a:fillRect t="-2597" b="-38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kstfelt 38">
            <a:extLst>
              <a:ext uri="{FF2B5EF4-FFF2-40B4-BE49-F238E27FC236}">
                <a16:creationId xmlns:a16="http://schemas.microsoft.com/office/drawing/2014/main" id="{2876BB16-8DC2-64B2-2A59-7D60B8BC4B84}"/>
              </a:ext>
            </a:extLst>
          </p:cNvPr>
          <p:cNvSpPr txBox="1"/>
          <p:nvPr/>
        </p:nvSpPr>
        <p:spPr>
          <a:xfrm>
            <a:off x="838200" y="1466140"/>
            <a:ext cx="488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err="1">
                <a:solidFill>
                  <a:prstClr val="black"/>
                </a:solidFill>
                <a:latin typeface="AU Passata"/>
              </a:rPr>
              <a:t>HayDavies</a:t>
            </a:r>
            <a:r>
              <a:rPr lang="en-US" sz="1800" dirty="0">
                <a:solidFill>
                  <a:prstClr val="black"/>
                </a:solidFill>
                <a:latin typeface="AU Passata"/>
              </a:rPr>
              <a:t>: Introduces diffuse circumsolar irradiance  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CDEB836E-B7EE-E395-B0C2-8F7BA097645D}"/>
              </a:ext>
            </a:extLst>
          </p:cNvPr>
          <p:cNvSpPr txBox="1"/>
          <p:nvPr/>
        </p:nvSpPr>
        <p:spPr>
          <a:xfrm>
            <a:off x="838200" y="2979325"/>
            <a:ext cx="452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PEREZ: Introduces diffuse horizon brightening irradiance  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6509FD97-EE36-8CCA-B849-217FD1E5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44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5605234" y="983271"/>
            <a:ext cx="2043020" cy="25690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50245296-06D8-38A3-1B86-95E389B2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132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7606580" y="983271"/>
            <a:ext cx="2043020" cy="25690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12B5FA95-F5CD-430E-3DAD-9C667575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93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B3037-CDC9-F0E3-7EB4-9A352BA9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1" y="228627"/>
            <a:ext cx="12259219" cy="752101"/>
          </a:xfrm>
        </p:spPr>
        <p:txBody>
          <a:bodyPr/>
          <a:lstStyle/>
          <a:p>
            <a:r>
              <a:rPr lang="en-US" dirty="0"/>
              <a:t>Transposition – shadows - infinite sheds</a:t>
            </a:r>
            <a:endParaRPr lang="da-DK" dirty="0"/>
          </a:p>
        </p:txBody>
      </p:sp>
      <p:sp>
        <p:nvSpPr>
          <p:cNvPr id="58" name="Rektangel 57">
            <a:extLst>
              <a:ext uri="{FF2B5EF4-FFF2-40B4-BE49-F238E27FC236}">
                <a16:creationId xmlns:a16="http://schemas.microsoft.com/office/drawing/2014/main" id="{969F8DDA-9CF2-EDA1-4282-A2509078D6AC}"/>
              </a:ext>
            </a:extLst>
          </p:cNvPr>
          <p:cNvSpPr/>
          <p:nvPr/>
        </p:nvSpPr>
        <p:spPr>
          <a:xfrm>
            <a:off x="459015" y="1179424"/>
            <a:ext cx="6974966" cy="1158023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59" name="Rektangel 58">
            <a:extLst>
              <a:ext uri="{FF2B5EF4-FFF2-40B4-BE49-F238E27FC236}">
                <a16:creationId xmlns:a16="http://schemas.microsoft.com/office/drawing/2014/main" id="{69FDE312-993F-5A30-AD37-77361A21335F}"/>
              </a:ext>
            </a:extLst>
          </p:cNvPr>
          <p:cNvSpPr/>
          <p:nvPr/>
        </p:nvSpPr>
        <p:spPr>
          <a:xfrm>
            <a:off x="469401" y="2467961"/>
            <a:ext cx="6964580" cy="1777558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60" name="Billede 59">
            <a:extLst>
              <a:ext uri="{FF2B5EF4-FFF2-40B4-BE49-F238E27FC236}">
                <a16:creationId xmlns:a16="http://schemas.microsoft.com/office/drawing/2014/main" id="{092BE81A-36E0-6C88-07CD-2F427000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905" y="3397115"/>
            <a:ext cx="3516691" cy="3351919"/>
          </a:xfrm>
          <a:prstGeom prst="rect">
            <a:avLst/>
          </a:prstGeom>
        </p:spPr>
      </p:pic>
      <p:pic>
        <p:nvPicPr>
          <p:cNvPr id="61" name="Billede 60">
            <a:extLst>
              <a:ext uri="{FF2B5EF4-FFF2-40B4-BE49-F238E27FC236}">
                <a16:creationId xmlns:a16="http://schemas.microsoft.com/office/drawing/2014/main" id="{DC429885-9D87-0C1C-99C1-3F75BD2F0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34"/>
          <a:stretch/>
        </p:blipFill>
        <p:spPr>
          <a:xfrm>
            <a:off x="8322905" y="958782"/>
            <a:ext cx="3934831" cy="2647070"/>
          </a:xfrm>
          <a:prstGeom prst="rect">
            <a:avLst/>
          </a:prstGeom>
        </p:spPr>
      </p:pic>
      <p:grpSp>
        <p:nvGrpSpPr>
          <p:cNvPr id="62" name="Gruppe 61">
            <a:extLst>
              <a:ext uri="{FF2B5EF4-FFF2-40B4-BE49-F238E27FC236}">
                <a16:creationId xmlns:a16="http://schemas.microsoft.com/office/drawing/2014/main" id="{3CBAA833-1C01-CA25-E196-B617F1886491}"/>
              </a:ext>
            </a:extLst>
          </p:cNvPr>
          <p:cNvGrpSpPr/>
          <p:nvPr/>
        </p:nvGrpSpPr>
        <p:grpSpPr>
          <a:xfrm>
            <a:off x="217343" y="4549007"/>
            <a:ext cx="8541365" cy="1665236"/>
            <a:chOff x="831331" y="1893499"/>
            <a:chExt cx="10532450" cy="2053420"/>
          </a:xfrm>
        </p:grpSpPr>
        <p:pic>
          <p:nvPicPr>
            <p:cNvPr id="63" name="Billede 62">
              <a:extLst>
                <a:ext uri="{FF2B5EF4-FFF2-40B4-BE49-F238E27FC236}">
                  <a16:creationId xmlns:a16="http://schemas.microsoft.com/office/drawing/2014/main" id="{431B801D-8B88-176F-D0FC-7B62154FE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624" t="5936" r="23893" b="76593"/>
            <a:stretch/>
          </p:blipFill>
          <p:spPr>
            <a:xfrm>
              <a:off x="8658804" y="2672856"/>
              <a:ext cx="459066" cy="375209"/>
            </a:xfrm>
            <a:prstGeom prst="rect">
              <a:avLst/>
            </a:prstGeom>
          </p:spPr>
        </p:pic>
        <p:pic>
          <p:nvPicPr>
            <p:cNvPr id="64" name="Billede 63">
              <a:extLst>
                <a:ext uri="{FF2B5EF4-FFF2-40B4-BE49-F238E27FC236}">
                  <a16:creationId xmlns:a16="http://schemas.microsoft.com/office/drawing/2014/main" id="{300C6F2B-01DF-3BAD-8B38-CDE8F1E51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624" t="69927" r="23893" b="9961"/>
            <a:stretch/>
          </p:blipFill>
          <p:spPr>
            <a:xfrm>
              <a:off x="10164831" y="3035986"/>
              <a:ext cx="459066" cy="431925"/>
            </a:xfrm>
            <a:prstGeom prst="rect">
              <a:avLst/>
            </a:prstGeom>
          </p:spPr>
        </p:pic>
        <p:sp>
          <p:nvSpPr>
            <p:cNvPr id="65" name="Rektangel 64">
              <a:extLst>
                <a:ext uri="{FF2B5EF4-FFF2-40B4-BE49-F238E27FC236}">
                  <a16:creationId xmlns:a16="http://schemas.microsoft.com/office/drawing/2014/main" id="{A70BAE44-C7D7-3A07-F12A-C37F1DA6BE7F}"/>
                </a:ext>
              </a:extLst>
            </p:cNvPr>
            <p:cNvSpPr/>
            <p:nvPr/>
          </p:nvSpPr>
          <p:spPr>
            <a:xfrm>
              <a:off x="831331" y="3539435"/>
              <a:ext cx="3114442" cy="365518"/>
            </a:xfrm>
            <a:prstGeom prst="rect">
              <a:avLst/>
            </a:prstGeom>
            <a:solidFill>
              <a:srgbClr val="62412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66" name="Rektangel 65">
              <a:extLst>
                <a:ext uri="{FF2B5EF4-FFF2-40B4-BE49-F238E27FC236}">
                  <a16:creationId xmlns:a16="http://schemas.microsoft.com/office/drawing/2014/main" id="{AF5A8B9D-3528-8325-FEF5-45D677C8AF80}"/>
                </a:ext>
              </a:extLst>
            </p:cNvPr>
            <p:cNvSpPr/>
            <p:nvPr/>
          </p:nvSpPr>
          <p:spPr>
            <a:xfrm>
              <a:off x="831332" y="3445013"/>
              <a:ext cx="3114442" cy="94422"/>
            </a:xfrm>
            <a:prstGeom prst="rect">
              <a:avLst/>
            </a:prstGeom>
            <a:solidFill>
              <a:srgbClr val="4EA72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67" name="Rektangel 66">
              <a:extLst>
                <a:ext uri="{FF2B5EF4-FFF2-40B4-BE49-F238E27FC236}">
                  <a16:creationId xmlns:a16="http://schemas.microsoft.com/office/drawing/2014/main" id="{AB5614E1-6416-DC60-5646-BDCF003F0F93}"/>
                </a:ext>
              </a:extLst>
            </p:cNvPr>
            <p:cNvSpPr/>
            <p:nvPr/>
          </p:nvSpPr>
          <p:spPr>
            <a:xfrm flipH="1">
              <a:off x="1216048" y="1935335"/>
              <a:ext cx="93515" cy="1605455"/>
            </a:xfrm>
            <a:prstGeom prst="rect">
              <a:avLst/>
            </a:prstGeom>
            <a:solidFill>
              <a:srgbClr val="E8E8E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68" name="Rektangel 67">
              <a:extLst>
                <a:ext uri="{FF2B5EF4-FFF2-40B4-BE49-F238E27FC236}">
                  <a16:creationId xmlns:a16="http://schemas.microsoft.com/office/drawing/2014/main" id="{9B1E8E78-BC49-9801-FB9C-6C8E6A908CF9}"/>
                </a:ext>
              </a:extLst>
            </p:cNvPr>
            <p:cNvSpPr/>
            <p:nvPr/>
          </p:nvSpPr>
          <p:spPr>
            <a:xfrm flipH="1">
              <a:off x="3458505" y="1935335"/>
              <a:ext cx="93515" cy="1605455"/>
            </a:xfrm>
            <a:prstGeom prst="rect">
              <a:avLst/>
            </a:prstGeom>
            <a:solidFill>
              <a:srgbClr val="E8E8E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69" name="Delvis cirkel 68">
              <a:extLst>
                <a:ext uri="{FF2B5EF4-FFF2-40B4-BE49-F238E27FC236}">
                  <a16:creationId xmlns:a16="http://schemas.microsoft.com/office/drawing/2014/main" id="{E8DC5784-2933-66FA-22D2-35DB5BD2CF8D}"/>
                </a:ext>
              </a:extLst>
            </p:cNvPr>
            <p:cNvSpPr/>
            <p:nvPr/>
          </p:nvSpPr>
          <p:spPr>
            <a:xfrm>
              <a:off x="2999992" y="1932516"/>
              <a:ext cx="914400" cy="914400"/>
            </a:xfrm>
            <a:prstGeom prst="pie">
              <a:avLst>
                <a:gd name="adj1" fmla="val 0"/>
                <a:gd name="adj2" fmla="val 10765280"/>
              </a:avLst>
            </a:prstGeom>
            <a:solidFill>
              <a:srgbClr val="00B0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70" name="Delvis cirkel 69">
              <a:extLst>
                <a:ext uri="{FF2B5EF4-FFF2-40B4-BE49-F238E27FC236}">
                  <a16:creationId xmlns:a16="http://schemas.microsoft.com/office/drawing/2014/main" id="{72E1FC53-0FE0-C350-4611-BD2003660867}"/>
                </a:ext>
              </a:extLst>
            </p:cNvPr>
            <p:cNvSpPr/>
            <p:nvPr/>
          </p:nvSpPr>
          <p:spPr>
            <a:xfrm>
              <a:off x="3001305" y="1932516"/>
              <a:ext cx="914400" cy="914400"/>
            </a:xfrm>
            <a:prstGeom prst="pie">
              <a:avLst>
                <a:gd name="adj1" fmla="val 0"/>
                <a:gd name="adj2" fmla="val 5399852"/>
              </a:avLst>
            </a:prstGeom>
            <a:solidFill>
              <a:sysClr val="windowText" lastClr="0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cxnSp>
          <p:nvCxnSpPr>
            <p:cNvPr id="71" name="Lige forbindelse 70">
              <a:extLst>
                <a:ext uri="{FF2B5EF4-FFF2-40B4-BE49-F238E27FC236}">
                  <a16:creationId xmlns:a16="http://schemas.microsoft.com/office/drawing/2014/main" id="{721AB254-6C54-1121-1C53-B517742D8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336" y="2398520"/>
              <a:ext cx="2170351" cy="103048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dash"/>
              <a:miter lim="800000"/>
            </a:ln>
            <a:effectLst/>
          </p:spPr>
        </p:cxnSp>
        <p:sp>
          <p:nvSpPr>
            <p:cNvPr id="72" name="Delvis cirkel 71">
              <a:extLst>
                <a:ext uri="{FF2B5EF4-FFF2-40B4-BE49-F238E27FC236}">
                  <a16:creationId xmlns:a16="http://schemas.microsoft.com/office/drawing/2014/main" id="{C9AEF9FF-F20E-932A-934C-86666938B01A}"/>
                </a:ext>
              </a:extLst>
            </p:cNvPr>
            <p:cNvSpPr/>
            <p:nvPr/>
          </p:nvSpPr>
          <p:spPr>
            <a:xfrm rot="5400000">
              <a:off x="2999992" y="1934176"/>
              <a:ext cx="914400" cy="914400"/>
            </a:xfrm>
            <a:prstGeom prst="pie">
              <a:avLst>
                <a:gd name="adj1" fmla="val 3800763"/>
                <a:gd name="adj2" fmla="val 5399852"/>
              </a:avLst>
            </a:prstGeom>
            <a:solidFill>
              <a:sysClr val="windowText" lastClr="0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73" name="Bue 72">
              <a:extLst>
                <a:ext uri="{FF2B5EF4-FFF2-40B4-BE49-F238E27FC236}">
                  <a16:creationId xmlns:a16="http://schemas.microsoft.com/office/drawing/2014/main" id="{FCA0A436-60F8-EBE2-E161-EB54C4D8DFDD}"/>
                </a:ext>
              </a:extLst>
            </p:cNvPr>
            <p:cNvSpPr/>
            <p:nvPr/>
          </p:nvSpPr>
          <p:spPr>
            <a:xfrm rot="15845191" flipV="1">
              <a:off x="1839216" y="3070254"/>
              <a:ext cx="678099" cy="458611"/>
            </a:xfrm>
            <a:prstGeom prst="arc">
              <a:avLst>
                <a:gd name="adj1" fmla="val 12501460"/>
                <a:gd name="adj2" fmla="val 19923678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pic>
          <p:nvPicPr>
            <p:cNvPr id="74" name="Billede 73">
              <a:extLst>
                <a:ext uri="{FF2B5EF4-FFF2-40B4-BE49-F238E27FC236}">
                  <a16:creationId xmlns:a16="http://schemas.microsoft.com/office/drawing/2014/main" id="{B575BD2F-09E5-69A4-8FA4-1EA07EEB1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684" t="70962" r="35337"/>
            <a:stretch/>
          </p:blipFill>
          <p:spPr>
            <a:xfrm>
              <a:off x="6282770" y="2116629"/>
              <a:ext cx="526032" cy="546174"/>
            </a:xfrm>
            <a:prstGeom prst="rect">
              <a:avLst/>
            </a:prstGeom>
          </p:spPr>
        </p:pic>
        <p:pic>
          <p:nvPicPr>
            <p:cNvPr id="75" name="Billede 74">
              <a:extLst>
                <a:ext uri="{FF2B5EF4-FFF2-40B4-BE49-F238E27FC236}">
                  <a16:creationId xmlns:a16="http://schemas.microsoft.com/office/drawing/2014/main" id="{507FD624-EF25-8D4D-ACF2-2DD10B7A3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725" t="13435" r="24186" b="62505"/>
            <a:stretch/>
          </p:blipFill>
          <p:spPr>
            <a:xfrm>
              <a:off x="2492136" y="2938689"/>
              <a:ext cx="798519" cy="432918"/>
            </a:xfrm>
            <a:prstGeom prst="rect">
              <a:avLst/>
            </a:prstGeom>
          </p:spPr>
        </p:pic>
        <p:sp>
          <p:nvSpPr>
            <p:cNvPr id="76" name="Rektangel 75">
              <a:extLst>
                <a:ext uri="{FF2B5EF4-FFF2-40B4-BE49-F238E27FC236}">
                  <a16:creationId xmlns:a16="http://schemas.microsoft.com/office/drawing/2014/main" id="{E3035651-0339-1ABF-D9D9-6C3E1D8872BC}"/>
                </a:ext>
              </a:extLst>
            </p:cNvPr>
            <p:cNvSpPr/>
            <p:nvPr/>
          </p:nvSpPr>
          <p:spPr>
            <a:xfrm>
              <a:off x="4538779" y="3581401"/>
              <a:ext cx="3114442" cy="365518"/>
            </a:xfrm>
            <a:prstGeom prst="rect">
              <a:avLst/>
            </a:prstGeom>
            <a:solidFill>
              <a:srgbClr val="62412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77" name="Rektangel 76">
              <a:extLst>
                <a:ext uri="{FF2B5EF4-FFF2-40B4-BE49-F238E27FC236}">
                  <a16:creationId xmlns:a16="http://schemas.microsoft.com/office/drawing/2014/main" id="{C9A5C0F9-FD64-4978-6737-BD12E1E2C83F}"/>
                </a:ext>
              </a:extLst>
            </p:cNvPr>
            <p:cNvSpPr/>
            <p:nvPr/>
          </p:nvSpPr>
          <p:spPr>
            <a:xfrm>
              <a:off x="4538780" y="3486979"/>
              <a:ext cx="3114442" cy="94422"/>
            </a:xfrm>
            <a:prstGeom prst="rect">
              <a:avLst/>
            </a:prstGeom>
            <a:solidFill>
              <a:srgbClr val="4EA72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78" name="Rektangel 77">
              <a:extLst>
                <a:ext uri="{FF2B5EF4-FFF2-40B4-BE49-F238E27FC236}">
                  <a16:creationId xmlns:a16="http://schemas.microsoft.com/office/drawing/2014/main" id="{D56D1B7E-BF07-1033-3AA1-10AB4EB92F17}"/>
                </a:ext>
              </a:extLst>
            </p:cNvPr>
            <p:cNvSpPr/>
            <p:nvPr/>
          </p:nvSpPr>
          <p:spPr>
            <a:xfrm flipH="1">
              <a:off x="4923496" y="1977301"/>
              <a:ext cx="93515" cy="1605455"/>
            </a:xfrm>
            <a:prstGeom prst="rect">
              <a:avLst/>
            </a:prstGeom>
            <a:solidFill>
              <a:srgbClr val="E8E8E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79" name="Rektangel 78">
              <a:extLst>
                <a:ext uri="{FF2B5EF4-FFF2-40B4-BE49-F238E27FC236}">
                  <a16:creationId xmlns:a16="http://schemas.microsoft.com/office/drawing/2014/main" id="{C89DEED7-9371-6D8A-8177-94C12A6982A3}"/>
                </a:ext>
              </a:extLst>
            </p:cNvPr>
            <p:cNvSpPr/>
            <p:nvPr/>
          </p:nvSpPr>
          <p:spPr>
            <a:xfrm flipH="1">
              <a:off x="7165953" y="1977301"/>
              <a:ext cx="93515" cy="1605455"/>
            </a:xfrm>
            <a:prstGeom prst="rect">
              <a:avLst/>
            </a:prstGeom>
            <a:solidFill>
              <a:srgbClr val="E8E8E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80" name="Delvis cirkel 79">
              <a:extLst>
                <a:ext uri="{FF2B5EF4-FFF2-40B4-BE49-F238E27FC236}">
                  <a16:creationId xmlns:a16="http://schemas.microsoft.com/office/drawing/2014/main" id="{C33650F1-D1D4-7A91-E8C0-DA37A2EBD0EF}"/>
                </a:ext>
              </a:extLst>
            </p:cNvPr>
            <p:cNvSpPr/>
            <p:nvPr/>
          </p:nvSpPr>
          <p:spPr>
            <a:xfrm rot="10800000">
              <a:off x="6701802" y="2664261"/>
              <a:ext cx="914400" cy="914400"/>
            </a:xfrm>
            <a:prstGeom prst="pie">
              <a:avLst>
                <a:gd name="adj1" fmla="val 0"/>
                <a:gd name="adj2" fmla="val 10765280"/>
              </a:avLst>
            </a:prstGeom>
            <a:solidFill>
              <a:srgbClr val="00B0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81" name="Delvis cirkel 80">
              <a:extLst>
                <a:ext uri="{FF2B5EF4-FFF2-40B4-BE49-F238E27FC236}">
                  <a16:creationId xmlns:a16="http://schemas.microsoft.com/office/drawing/2014/main" id="{FB9D72A3-4F79-A902-50BA-15A44D50EB89}"/>
                </a:ext>
              </a:extLst>
            </p:cNvPr>
            <p:cNvSpPr/>
            <p:nvPr/>
          </p:nvSpPr>
          <p:spPr>
            <a:xfrm rot="16200000">
              <a:off x="6701802" y="2664261"/>
              <a:ext cx="914400" cy="914400"/>
            </a:xfrm>
            <a:prstGeom prst="pie">
              <a:avLst>
                <a:gd name="adj1" fmla="val 0"/>
                <a:gd name="adj2" fmla="val 5399852"/>
              </a:avLst>
            </a:prstGeom>
            <a:solidFill>
              <a:sysClr val="windowText" lastClr="0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82" name="Delvis cirkel 81">
              <a:extLst>
                <a:ext uri="{FF2B5EF4-FFF2-40B4-BE49-F238E27FC236}">
                  <a16:creationId xmlns:a16="http://schemas.microsoft.com/office/drawing/2014/main" id="{6DCB0B88-F073-D583-0601-DB0FB51F1E9E}"/>
                </a:ext>
              </a:extLst>
            </p:cNvPr>
            <p:cNvSpPr/>
            <p:nvPr/>
          </p:nvSpPr>
          <p:spPr>
            <a:xfrm rot="7135888">
              <a:off x="6698136" y="2661345"/>
              <a:ext cx="914400" cy="914400"/>
            </a:xfrm>
            <a:prstGeom prst="pie">
              <a:avLst>
                <a:gd name="adj1" fmla="val 3641191"/>
                <a:gd name="adj2" fmla="val 5263316"/>
              </a:avLst>
            </a:prstGeom>
            <a:solidFill>
              <a:sysClr val="windowText" lastClr="0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83" name="Bue 82">
              <a:extLst>
                <a:ext uri="{FF2B5EF4-FFF2-40B4-BE49-F238E27FC236}">
                  <a16:creationId xmlns:a16="http://schemas.microsoft.com/office/drawing/2014/main" id="{42E4F049-CEEC-340C-6AA1-98358B1F3338}"/>
                </a:ext>
              </a:extLst>
            </p:cNvPr>
            <p:cNvSpPr/>
            <p:nvPr/>
          </p:nvSpPr>
          <p:spPr>
            <a:xfrm rot="17030787" flipV="1">
              <a:off x="5663277" y="2003243"/>
              <a:ext cx="678099" cy="458611"/>
            </a:xfrm>
            <a:prstGeom prst="arc">
              <a:avLst>
                <a:gd name="adj1" fmla="val 12501460"/>
                <a:gd name="adj2" fmla="val 19923678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cxnSp>
          <p:nvCxnSpPr>
            <p:cNvPr id="84" name="Lige forbindelse 83">
              <a:extLst>
                <a:ext uri="{FF2B5EF4-FFF2-40B4-BE49-F238E27FC236}">
                  <a16:creationId xmlns:a16="http://schemas.microsoft.com/office/drawing/2014/main" id="{E08B13D3-39CF-5AED-F139-4990C2986760}"/>
                </a:ext>
              </a:extLst>
            </p:cNvPr>
            <p:cNvCxnSpPr>
              <a:cxnSpLocks/>
            </p:cNvCxnSpPr>
            <p:nvPr/>
          </p:nvCxnSpPr>
          <p:spPr>
            <a:xfrm>
              <a:off x="4970253" y="1972884"/>
              <a:ext cx="2188749" cy="1144159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dash"/>
              <a:miter lim="800000"/>
            </a:ln>
            <a:effectLst/>
          </p:spPr>
        </p:cxnSp>
        <p:cxnSp>
          <p:nvCxnSpPr>
            <p:cNvPr id="85" name="Lige forbindelse 84">
              <a:extLst>
                <a:ext uri="{FF2B5EF4-FFF2-40B4-BE49-F238E27FC236}">
                  <a16:creationId xmlns:a16="http://schemas.microsoft.com/office/drawing/2014/main" id="{EF255E0C-62D6-45A2-F3C6-74270DDCE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506" y="1972884"/>
              <a:ext cx="1637226" cy="8804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dash"/>
              <a:miter lim="800000"/>
            </a:ln>
            <a:effectLst/>
          </p:spPr>
        </p:cxnSp>
        <p:sp>
          <p:nvSpPr>
            <p:cNvPr id="86" name="Rektangel 85">
              <a:extLst>
                <a:ext uri="{FF2B5EF4-FFF2-40B4-BE49-F238E27FC236}">
                  <a16:creationId xmlns:a16="http://schemas.microsoft.com/office/drawing/2014/main" id="{8C4745A0-4359-1C47-B5F8-D03D8117E4D7}"/>
                </a:ext>
              </a:extLst>
            </p:cNvPr>
            <p:cNvSpPr/>
            <p:nvPr/>
          </p:nvSpPr>
          <p:spPr>
            <a:xfrm>
              <a:off x="8249338" y="3557104"/>
              <a:ext cx="3114442" cy="365518"/>
            </a:xfrm>
            <a:prstGeom prst="rect">
              <a:avLst/>
            </a:prstGeom>
            <a:solidFill>
              <a:srgbClr val="62412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87" name="Rektangel 86">
              <a:extLst>
                <a:ext uri="{FF2B5EF4-FFF2-40B4-BE49-F238E27FC236}">
                  <a16:creationId xmlns:a16="http://schemas.microsoft.com/office/drawing/2014/main" id="{CC9189E1-DB45-A04F-46EB-CFC3F5CF1917}"/>
                </a:ext>
              </a:extLst>
            </p:cNvPr>
            <p:cNvSpPr/>
            <p:nvPr/>
          </p:nvSpPr>
          <p:spPr>
            <a:xfrm>
              <a:off x="8249339" y="3462682"/>
              <a:ext cx="3114442" cy="94422"/>
            </a:xfrm>
            <a:prstGeom prst="rect">
              <a:avLst/>
            </a:prstGeom>
            <a:solidFill>
              <a:srgbClr val="4EA72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88" name="Rektangel 87">
              <a:extLst>
                <a:ext uri="{FF2B5EF4-FFF2-40B4-BE49-F238E27FC236}">
                  <a16:creationId xmlns:a16="http://schemas.microsoft.com/office/drawing/2014/main" id="{2E0394DC-9C88-B6F1-93AC-C6C0E93BEB54}"/>
                </a:ext>
              </a:extLst>
            </p:cNvPr>
            <p:cNvSpPr/>
            <p:nvPr/>
          </p:nvSpPr>
          <p:spPr>
            <a:xfrm flipH="1">
              <a:off x="8634055" y="1953004"/>
              <a:ext cx="93515" cy="1605455"/>
            </a:xfrm>
            <a:prstGeom prst="rect">
              <a:avLst/>
            </a:prstGeom>
            <a:solidFill>
              <a:srgbClr val="E8E8E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89" name="Rektangel 88">
              <a:extLst>
                <a:ext uri="{FF2B5EF4-FFF2-40B4-BE49-F238E27FC236}">
                  <a16:creationId xmlns:a16="http://schemas.microsoft.com/office/drawing/2014/main" id="{A995DD18-670A-12ED-114F-495D6C50743B}"/>
                </a:ext>
              </a:extLst>
            </p:cNvPr>
            <p:cNvSpPr/>
            <p:nvPr/>
          </p:nvSpPr>
          <p:spPr>
            <a:xfrm flipH="1">
              <a:off x="10876512" y="1953004"/>
              <a:ext cx="93515" cy="1605455"/>
            </a:xfrm>
            <a:prstGeom prst="rect">
              <a:avLst/>
            </a:prstGeom>
            <a:solidFill>
              <a:srgbClr val="E8E8E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90" name="Delvis cirkel 89">
              <a:extLst>
                <a:ext uri="{FF2B5EF4-FFF2-40B4-BE49-F238E27FC236}">
                  <a16:creationId xmlns:a16="http://schemas.microsoft.com/office/drawing/2014/main" id="{C1C0EDE3-EA29-03C4-A190-0A0B6BF4EF6F}"/>
                </a:ext>
              </a:extLst>
            </p:cNvPr>
            <p:cNvSpPr/>
            <p:nvPr/>
          </p:nvSpPr>
          <p:spPr>
            <a:xfrm rot="10800000">
              <a:off x="8968035" y="3008207"/>
              <a:ext cx="914400" cy="914400"/>
            </a:xfrm>
            <a:prstGeom prst="pie">
              <a:avLst>
                <a:gd name="adj1" fmla="val 0"/>
                <a:gd name="adj2" fmla="val 10765280"/>
              </a:avLst>
            </a:prstGeom>
            <a:solidFill>
              <a:srgbClr val="00B0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91" name="Delvis cirkel 90">
              <a:extLst>
                <a:ext uri="{FF2B5EF4-FFF2-40B4-BE49-F238E27FC236}">
                  <a16:creationId xmlns:a16="http://schemas.microsoft.com/office/drawing/2014/main" id="{9CEDA32F-D02C-E00A-A12B-20268EDD9A6F}"/>
                </a:ext>
              </a:extLst>
            </p:cNvPr>
            <p:cNvSpPr/>
            <p:nvPr/>
          </p:nvSpPr>
          <p:spPr>
            <a:xfrm rot="16200000">
              <a:off x="8971399" y="3012962"/>
              <a:ext cx="914400" cy="914400"/>
            </a:xfrm>
            <a:prstGeom prst="pie">
              <a:avLst>
                <a:gd name="adj1" fmla="val 2678104"/>
                <a:gd name="adj2" fmla="val 5399852"/>
              </a:avLst>
            </a:prstGeom>
            <a:solidFill>
              <a:sysClr val="windowText" lastClr="0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92" name="Delvis cirkel 91">
              <a:extLst>
                <a:ext uri="{FF2B5EF4-FFF2-40B4-BE49-F238E27FC236}">
                  <a16:creationId xmlns:a16="http://schemas.microsoft.com/office/drawing/2014/main" id="{A7521480-B462-E710-75D6-5E16B806FC02}"/>
                </a:ext>
              </a:extLst>
            </p:cNvPr>
            <p:cNvSpPr/>
            <p:nvPr/>
          </p:nvSpPr>
          <p:spPr>
            <a:xfrm rot="7135888">
              <a:off x="8966295" y="3010060"/>
              <a:ext cx="914400" cy="914400"/>
            </a:xfrm>
            <a:prstGeom prst="pie">
              <a:avLst>
                <a:gd name="adj1" fmla="val 3682658"/>
                <a:gd name="adj2" fmla="val 7587174"/>
              </a:avLst>
            </a:prstGeom>
            <a:solidFill>
              <a:sysClr val="windowText" lastClr="0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cxnSp>
          <p:nvCxnSpPr>
            <p:cNvPr id="93" name="Lige forbindelse 92">
              <a:extLst>
                <a:ext uri="{FF2B5EF4-FFF2-40B4-BE49-F238E27FC236}">
                  <a16:creationId xmlns:a16="http://schemas.microsoft.com/office/drawing/2014/main" id="{8F787E68-8C7E-43C7-FC80-755982FD41AB}"/>
                </a:ext>
              </a:extLst>
            </p:cNvPr>
            <p:cNvCxnSpPr>
              <a:cxnSpLocks/>
            </p:cNvCxnSpPr>
            <p:nvPr/>
          </p:nvCxnSpPr>
          <p:spPr>
            <a:xfrm>
              <a:off x="8733005" y="1943494"/>
              <a:ext cx="713803" cy="1543199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dash"/>
              <a:miter lim="800000"/>
            </a:ln>
            <a:effectLst/>
          </p:spPr>
        </p:cxnSp>
        <p:cxnSp>
          <p:nvCxnSpPr>
            <p:cNvPr id="94" name="Lige forbindelse 93">
              <a:extLst>
                <a:ext uri="{FF2B5EF4-FFF2-40B4-BE49-F238E27FC236}">
                  <a16:creationId xmlns:a16="http://schemas.microsoft.com/office/drawing/2014/main" id="{57B3121B-D70A-EDC0-707A-33BBE5E9E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7202" y="1942288"/>
              <a:ext cx="1490347" cy="1535889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dash"/>
              <a:miter lim="800000"/>
            </a:ln>
            <a:effectLst/>
          </p:spPr>
        </p:cxnSp>
        <p:sp>
          <p:nvSpPr>
            <p:cNvPr id="95" name="Bue 94">
              <a:extLst>
                <a:ext uri="{FF2B5EF4-FFF2-40B4-BE49-F238E27FC236}">
                  <a16:creationId xmlns:a16="http://schemas.microsoft.com/office/drawing/2014/main" id="{114F4811-0068-8351-EEDF-44163747E067}"/>
                </a:ext>
              </a:extLst>
            </p:cNvPr>
            <p:cNvSpPr/>
            <p:nvPr/>
          </p:nvSpPr>
          <p:spPr>
            <a:xfrm rot="15780572" flipV="1">
              <a:off x="9598965" y="2951708"/>
              <a:ext cx="678099" cy="458611"/>
            </a:xfrm>
            <a:prstGeom prst="arc">
              <a:avLst>
                <a:gd name="adj1" fmla="val 12501460"/>
                <a:gd name="adj2" fmla="val 19923678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96" name="Retvinklet trekant 95">
              <a:extLst>
                <a:ext uri="{FF2B5EF4-FFF2-40B4-BE49-F238E27FC236}">
                  <a16:creationId xmlns:a16="http://schemas.microsoft.com/office/drawing/2014/main" id="{30DC112C-A0CC-6642-A034-BD681695CABA}"/>
                </a:ext>
              </a:extLst>
            </p:cNvPr>
            <p:cNvSpPr/>
            <p:nvPr/>
          </p:nvSpPr>
          <p:spPr>
            <a:xfrm>
              <a:off x="5000506" y="1996440"/>
              <a:ext cx="2136467" cy="1126551"/>
            </a:xfrm>
            <a:prstGeom prst="rtTriangle">
              <a:avLst/>
            </a:prstGeom>
            <a:solidFill>
              <a:srgbClr val="E8E8E8">
                <a:lumMod val="50000"/>
                <a:alpha val="52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97" name="Retvinklet trekant 96">
              <a:extLst>
                <a:ext uri="{FF2B5EF4-FFF2-40B4-BE49-F238E27FC236}">
                  <a16:creationId xmlns:a16="http://schemas.microsoft.com/office/drawing/2014/main" id="{2B058ED9-05E0-7897-AFC4-D39598E10D67}"/>
                </a:ext>
              </a:extLst>
            </p:cNvPr>
            <p:cNvSpPr/>
            <p:nvPr/>
          </p:nvSpPr>
          <p:spPr>
            <a:xfrm flipV="1">
              <a:off x="1305478" y="2395236"/>
              <a:ext cx="2153027" cy="1030480"/>
            </a:xfrm>
            <a:prstGeom prst="rtTriangle">
              <a:avLst/>
            </a:prstGeom>
            <a:solidFill>
              <a:srgbClr val="E8E8E8">
                <a:lumMod val="50000"/>
                <a:alpha val="52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98" name="Retvinklet trekant 97">
              <a:extLst>
                <a:ext uri="{FF2B5EF4-FFF2-40B4-BE49-F238E27FC236}">
                  <a16:creationId xmlns:a16="http://schemas.microsoft.com/office/drawing/2014/main" id="{83BD48F7-7914-9337-2848-C63A2085258F}"/>
                </a:ext>
              </a:extLst>
            </p:cNvPr>
            <p:cNvSpPr/>
            <p:nvPr/>
          </p:nvSpPr>
          <p:spPr>
            <a:xfrm>
              <a:off x="8727570" y="1957068"/>
              <a:ext cx="698503" cy="1509456"/>
            </a:xfrm>
            <a:prstGeom prst="rtTriangle">
              <a:avLst/>
            </a:prstGeom>
            <a:solidFill>
              <a:srgbClr val="E8E8E8">
                <a:lumMod val="50000"/>
                <a:alpha val="52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99" name="Retvinklet trekant 98">
              <a:extLst>
                <a:ext uri="{FF2B5EF4-FFF2-40B4-BE49-F238E27FC236}">
                  <a16:creationId xmlns:a16="http://schemas.microsoft.com/office/drawing/2014/main" id="{E0BD2D14-C365-D331-288B-301F1D82672E}"/>
                </a:ext>
              </a:extLst>
            </p:cNvPr>
            <p:cNvSpPr/>
            <p:nvPr/>
          </p:nvSpPr>
          <p:spPr>
            <a:xfrm flipH="1">
              <a:off x="9433604" y="1957068"/>
              <a:ext cx="1442907" cy="1510844"/>
            </a:xfrm>
            <a:prstGeom prst="rtTriangle">
              <a:avLst/>
            </a:prstGeom>
            <a:solidFill>
              <a:srgbClr val="E8E8E8">
                <a:lumMod val="50000"/>
                <a:alpha val="52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sp>
          <p:nvSpPr>
            <p:cNvPr id="100" name="Bue 99">
              <a:extLst>
                <a:ext uri="{FF2B5EF4-FFF2-40B4-BE49-F238E27FC236}">
                  <a16:creationId xmlns:a16="http://schemas.microsoft.com/office/drawing/2014/main" id="{45E26F89-DD0B-AA49-F09E-99680E0F9385}"/>
                </a:ext>
              </a:extLst>
            </p:cNvPr>
            <p:cNvSpPr/>
            <p:nvPr/>
          </p:nvSpPr>
          <p:spPr>
            <a:xfrm rot="6993661" flipV="1">
              <a:off x="8725382" y="3010904"/>
              <a:ext cx="841541" cy="441772"/>
            </a:xfrm>
            <a:prstGeom prst="arc">
              <a:avLst>
                <a:gd name="adj1" fmla="val 12501460"/>
                <a:gd name="adj2" fmla="val 19923678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kstfelt 100">
                <a:extLst>
                  <a:ext uri="{FF2B5EF4-FFF2-40B4-BE49-F238E27FC236}">
                    <a16:creationId xmlns:a16="http://schemas.microsoft.com/office/drawing/2014/main" id="{401DDCF4-9615-AEC6-07C8-FC312A135D1F}"/>
                  </a:ext>
                </a:extLst>
              </p:cNvPr>
              <p:cNvSpPr txBox="1"/>
              <p:nvPr/>
            </p:nvSpPr>
            <p:spPr>
              <a:xfrm>
                <a:off x="1027090" y="4308093"/>
                <a:ext cx="860877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𝑔𝑛𝑑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101" name="Tekstfelt 100">
                <a:extLst>
                  <a:ext uri="{FF2B5EF4-FFF2-40B4-BE49-F238E27FC236}">
                    <a16:creationId xmlns:a16="http://schemas.microsoft.com/office/drawing/2014/main" id="{401DDCF4-9615-AEC6-07C8-FC312A13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90" y="4308093"/>
                <a:ext cx="860877" cy="299569"/>
              </a:xfrm>
              <a:prstGeom prst="rect">
                <a:avLst/>
              </a:prstGeom>
              <a:blipFill>
                <a:blip r:embed="rId6"/>
                <a:stretch>
                  <a:fillRect l="-6338" r="-704" b="-2857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kstfelt 101">
                <a:extLst>
                  <a:ext uri="{FF2B5EF4-FFF2-40B4-BE49-F238E27FC236}">
                    <a16:creationId xmlns:a16="http://schemas.microsoft.com/office/drawing/2014/main" id="{57ED5683-7D10-17DC-10D4-D5FDBFBC68F4}"/>
                  </a:ext>
                </a:extLst>
              </p:cNvPr>
              <p:cNvSpPr txBox="1"/>
              <p:nvPr/>
            </p:nvSpPr>
            <p:spPr>
              <a:xfrm>
                <a:off x="4030883" y="4309610"/>
                <a:ext cx="83426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𝑠𝑘𝑦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102" name="Tekstfelt 101">
                <a:extLst>
                  <a:ext uri="{FF2B5EF4-FFF2-40B4-BE49-F238E27FC236}">
                    <a16:creationId xmlns:a16="http://schemas.microsoft.com/office/drawing/2014/main" id="{57ED5683-7D10-17DC-10D4-D5FDBFBC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83" y="4309610"/>
                <a:ext cx="834266" cy="298928"/>
              </a:xfrm>
              <a:prstGeom prst="rect">
                <a:avLst/>
              </a:prstGeom>
              <a:blipFill>
                <a:blip r:embed="rId7"/>
                <a:stretch>
                  <a:fillRect l="-6569" r="-1460" b="-2449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kstfelt 102">
                <a:extLst>
                  <a:ext uri="{FF2B5EF4-FFF2-40B4-BE49-F238E27FC236}">
                    <a16:creationId xmlns:a16="http://schemas.microsoft.com/office/drawing/2014/main" id="{EEC5214E-A78F-E9E8-E6F5-82D407D1BE38}"/>
                  </a:ext>
                </a:extLst>
              </p:cNvPr>
              <p:cNvSpPr txBox="1"/>
              <p:nvPr/>
            </p:nvSpPr>
            <p:spPr>
              <a:xfrm>
                <a:off x="7065428" y="4293096"/>
                <a:ext cx="71263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𝑠𝑘𝑦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103" name="Tekstfelt 102">
                <a:extLst>
                  <a:ext uri="{FF2B5EF4-FFF2-40B4-BE49-F238E27FC236}">
                    <a16:creationId xmlns:a16="http://schemas.microsoft.com/office/drawing/2014/main" id="{EEC5214E-A78F-E9E8-E6F5-82D407D1B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428" y="4293096"/>
                <a:ext cx="712631" cy="298928"/>
              </a:xfrm>
              <a:prstGeom prst="rect">
                <a:avLst/>
              </a:prstGeom>
              <a:blipFill>
                <a:blip r:embed="rId8"/>
                <a:stretch>
                  <a:fillRect l="-7692" r="-5983" b="-2653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kstfelt 103">
                <a:extLst>
                  <a:ext uri="{FF2B5EF4-FFF2-40B4-BE49-F238E27FC236}">
                    <a16:creationId xmlns:a16="http://schemas.microsoft.com/office/drawing/2014/main" id="{DB588299-62FB-07A1-7DAE-A0B504EDAF63}"/>
                  </a:ext>
                </a:extLst>
              </p:cNvPr>
              <p:cNvSpPr txBox="1"/>
              <p:nvPr/>
            </p:nvSpPr>
            <p:spPr>
              <a:xfrm>
                <a:off x="10107314" y="4801717"/>
                <a:ext cx="83529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𝑠𝑘𝑦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𝑔𝑛𝑑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104" name="Tekstfelt 103">
                <a:extLst>
                  <a:ext uri="{FF2B5EF4-FFF2-40B4-BE49-F238E27FC236}">
                    <a16:creationId xmlns:a16="http://schemas.microsoft.com/office/drawing/2014/main" id="{DB588299-62FB-07A1-7DAE-A0B504ED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314" y="4801717"/>
                <a:ext cx="835293" cy="299569"/>
              </a:xfrm>
              <a:prstGeom prst="rect">
                <a:avLst/>
              </a:prstGeom>
              <a:blipFill>
                <a:blip r:embed="rId9"/>
                <a:stretch>
                  <a:fillRect l="-6569" r="-5109" b="-2857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kstfelt 104">
                <a:extLst>
                  <a:ext uri="{FF2B5EF4-FFF2-40B4-BE49-F238E27FC236}">
                    <a16:creationId xmlns:a16="http://schemas.microsoft.com/office/drawing/2014/main" id="{C0F6BFCB-2C50-3DEE-EC18-14FD7E4DA56D}"/>
                  </a:ext>
                </a:extLst>
              </p:cNvPr>
              <p:cNvSpPr txBox="1"/>
              <p:nvPr/>
            </p:nvSpPr>
            <p:spPr>
              <a:xfrm>
                <a:off x="10331235" y="1959042"/>
                <a:ext cx="255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105" name="Tekstfelt 104">
                <a:extLst>
                  <a:ext uri="{FF2B5EF4-FFF2-40B4-BE49-F238E27FC236}">
                    <a16:creationId xmlns:a16="http://schemas.microsoft.com/office/drawing/2014/main" id="{C0F6BFCB-2C50-3DEE-EC18-14FD7E4DA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235" y="1959042"/>
                <a:ext cx="255904" cy="276999"/>
              </a:xfrm>
              <a:prstGeom prst="rect">
                <a:avLst/>
              </a:prstGeom>
              <a:blipFill>
                <a:blip r:embed="rId10"/>
                <a:stretch>
                  <a:fillRect l="-23810" r="-4762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kstfelt 105">
            <a:extLst>
              <a:ext uri="{FF2B5EF4-FFF2-40B4-BE49-F238E27FC236}">
                <a16:creationId xmlns:a16="http://schemas.microsoft.com/office/drawing/2014/main" id="{1A16A385-103A-04A2-A2D0-A21B22628AD2}"/>
              </a:ext>
            </a:extLst>
          </p:cNvPr>
          <p:cNvSpPr txBox="1"/>
          <p:nvPr/>
        </p:nvSpPr>
        <p:spPr>
          <a:xfrm>
            <a:off x="607440" y="1256417"/>
            <a:ext cx="5372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Infinitely many infinite rows – neglect edge effects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Only isotropic and </a:t>
            </a:r>
            <a:r>
              <a:rPr lang="en-US" sz="1800" dirty="0" err="1">
                <a:solidFill>
                  <a:prstClr val="black"/>
                </a:solidFill>
                <a:latin typeface="AU Passata"/>
              </a:rPr>
              <a:t>haydavies</a:t>
            </a:r>
            <a:r>
              <a:rPr lang="en-US" sz="1800" dirty="0">
                <a:solidFill>
                  <a:prstClr val="black"/>
                </a:solidFill>
                <a:latin typeface="AU Passata"/>
              </a:rPr>
              <a:t> sky model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Returns the average irradiance of the module 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kstfelt 106">
                <a:extLst>
                  <a:ext uri="{FF2B5EF4-FFF2-40B4-BE49-F238E27FC236}">
                    <a16:creationId xmlns:a16="http://schemas.microsoft.com/office/drawing/2014/main" id="{12FFD427-66C9-D67A-062A-CB35CBFCB386}"/>
                  </a:ext>
                </a:extLst>
              </p:cNvPr>
              <p:cNvSpPr txBox="1"/>
              <p:nvPr/>
            </p:nvSpPr>
            <p:spPr>
              <a:xfrm>
                <a:off x="657197" y="3653763"/>
                <a:ext cx="6615914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𝑔𝑛𝑑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𝑔𝑛𝑑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𝑔𝑛𝑑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𝑠𝑘𝑦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𝑔𝑛𝑑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df</m:t>
                              </m:r>
                            </m:e>
                          </m:d>
                          <m:r>
                            <a:rPr lang="en-US" sz="1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𝑠𝑘𝑦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e>
                      </m:d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107" name="Tekstfelt 106">
                <a:extLst>
                  <a:ext uri="{FF2B5EF4-FFF2-40B4-BE49-F238E27FC236}">
                    <a16:creationId xmlns:a16="http://schemas.microsoft.com/office/drawing/2014/main" id="{12FFD427-66C9-D67A-062A-CB35CBFCB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97" y="3653763"/>
                <a:ext cx="6615914" cy="319318"/>
              </a:xfrm>
              <a:prstGeom prst="rect">
                <a:avLst/>
              </a:prstGeom>
              <a:blipFill>
                <a:blip r:embed="rId11"/>
                <a:stretch>
                  <a:fillRect l="-461" b="-2452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kstfelt 107">
                <a:extLst>
                  <a:ext uri="{FF2B5EF4-FFF2-40B4-BE49-F238E27FC236}">
                    <a16:creationId xmlns:a16="http://schemas.microsoft.com/office/drawing/2014/main" id="{B4869CEA-1473-04BB-6076-A9536E660934}"/>
                  </a:ext>
                </a:extLst>
              </p:cNvPr>
              <p:cNvSpPr txBox="1"/>
              <p:nvPr/>
            </p:nvSpPr>
            <p:spPr>
              <a:xfrm>
                <a:off x="592820" y="3346121"/>
                <a:ext cx="4599015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𝑖𝑠𝑜𝑡𝑟𝑜𝑝𝑖𝑐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𝑖𝑠𝑜𝑡𝑟𝑜𝑝𝑖𝑐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𝑠𝑘𝑦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108" name="Tekstfelt 107">
                <a:extLst>
                  <a:ext uri="{FF2B5EF4-FFF2-40B4-BE49-F238E27FC236}">
                    <a16:creationId xmlns:a16="http://schemas.microsoft.com/office/drawing/2014/main" id="{B4869CEA-1473-04BB-6076-A9536E660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0" y="3346121"/>
                <a:ext cx="4599015" cy="298928"/>
              </a:xfrm>
              <a:prstGeom prst="rect">
                <a:avLst/>
              </a:prstGeom>
              <a:blipFill>
                <a:blip r:embed="rId12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kstfelt 108">
                <a:extLst>
                  <a:ext uri="{FF2B5EF4-FFF2-40B4-BE49-F238E27FC236}">
                    <a16:creationId xmlns:a16="http://schemas.microsoft.com/office/drawing/2014/main" id="{772E165E-3C98-0BEC-2C8F-8219183298FA}"/>
                  </a:ext>
                </a:extLst>
              </p:cNvPr>
              <p:cNvSpPr txBox="1"/>
              <p:nvPr/>
            </p:nvSpPr>
            <p:spPr>
              <a:xfrm>
                <a:off x="657197" y="2962859"/>
                <a:ext cx="284302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109" name="Tekstfelt 108">
                <a:extLst>
                  <a:ext uri="{FF2B5EF4-FFF2-40B4-BE49-F238E27FC236}">
                    <a16:creationId xmlns:a16="http://schemas.microsoft.com/office/drawing/2014/main" id="{772E165E-3C98-0BEC-2C8F-82191832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97" y="2962859"/>
                <a:ext cx="2843022" cy="289182"/>
              </a:xfrm>
              <a:prstGeom prst="rect">
                <a:avLst/>
              </a:prstGeom>
              <a:blipFill>
                <a:blip r:embed="rId13"/>
                <a:stretch>
                  <a:fillRect l="-1717" b="-1489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kstfelt 109">
            <a:extLst>
              <a:ext uri="{FF2B5EF4-FFF2-40B4-BE49-F238E27FC236}">
                <a16:creationId xmlns:a16="http://schemas.microsoft.com/office/drawing/2014/main" id="{E761B368-5741-043E-E57F-66B75B53147A}"/>
              </a:ext>
            </a:extLst>
          </p:cNvPr>
          <p:cNvSpPr txBox="1"/>
          <p:nvPr/>
        </p:nvSpPr>
        <p:spPr>
          <a:xfrm>
            <a:off x="1976034" y="2498627"/>
            <a:ext cx="390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Adjustments to the one row approach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1625BFD0-B3F6-C0F2-A2E3-F2CC86C8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96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9288F01B-259A-B5E1-E981-93E6DBC6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60" y="5812041"/>
            <a:ext cx="2305372" cy="990738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4752BA83-DF92-3FB3-305E-FA629797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3519523" cy="351952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5461A3F-FF43-8CC4-CC85-B3D6AA42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525" y="893"/>
            <a:ext cx="3519523" cy="351952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EF56FF7-DF65-8A5D-18D6-82521FC9D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3519523" cy="3519523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AC94DBE-096C-A601-AFD4-71B4AD9EB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523" y="3337584"/>
            <a:ext cx="3519523" cy="3519523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29CCA648-6A4E-49F4-6D7F-1BC247F33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378" y="20343"/>
            <a:ext cx="4694137" cy="5167002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35B5D207-0AFB-1EB1-EB94-3531B546DCA8}"/>
              </a:ext>
            </a:extLst>
          </p:cNvPr>
          <p:cNvSpPr/>
          <p:nvPr/>
        </p:nvSpPr>
        <p:spPr>
          <a:xfrm>
            <a:off x="8855446" y="3841511"/>
            <a:ext cx="1057249" cy="1349387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8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E3AA7702-0C03-23FE-FE6D-63362C4A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83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7606580" y="983271"/>
            <a:ext cx="2043020" cy="25690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61E3C327-6DB5-C584-7C70-1014296A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355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4438228" y="4797151"/>
            <a:ext cx="7021756" cy="187158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63EC82F6-45A5-416A-63E8-013E668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0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9622804" y="4797151"/>
            <a:ext cx="1837180" cy="187158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A25C8EBA-9614-E2C8-A10D-23335330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64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Billede 49">
            <a:extLst>
              <a:ext uri="{FF2B5EF4-FFF2-40B4-BE49-F238E27FC236}">
                <a16:creationId xmlns:a16="http://schemas.microsoft.com/office/drawing/2014/main" id="{F3D227DC-2828-300F-6C31-0615EBB13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1" t="43377" r="22767"/>
          <a:stretch/>
        </p:blipFill>
        <p:spPr>
          <a:xfrm>
            <a:off x="6976133" y="2780928"/>
            <a:ext cx="5166951" cy="29064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Bifacial configurations</a:t>
            </a:r>
            <a:endParaRPr lang="en-GB" dirty="0"/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7EEA926C-0E6D-2A44-142C-228E05E91B3C}"/>
              </a:ext>
            </a:extLst>
          </p:cNvPr>
          <p:cNvSpPr/>
          <p:nvPr/>
        </p:nvSpPr>
        <p:spPr>
          <a:xfrm>
            <a:off x="178049" y="1765517"/>
            <a:ext cx="6688904" cy="1879507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51" name="Tekstfelt 50">
            <a:extLst>
              <a:ext uri="{FF2B5EF4-FFF2-40B4-BE49-F238E27FC236}">
                <a16:creationId xmlns:a16="http://schemas.microsoft.com/office/drawing/2014/main" id="{35B03266-C3C6-286C-4A1B-6B7EBED7AC01}"/>
              </a:ext>
            </a:extLst>
          </p:cNvPr>
          <p:cNvSpPr txBox="1"/>
          <p:nvPr/>
        </p:nvSpPr>
        <p:spPr>
          <a:xfrm>
            <a:off x="7822604" y="6001460"/>
            <a:ext cx="30963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a-DK" sz="600" dirty="0" err="1">
                <a:solidFill>
                  <a:prstClr val="black"/>
                </a:solidFill>
                <a:latin typeface="Arial" panose="020B0604020202020204" pitchFamily="34" charset="0"/>
              </a:rPr>
              <a:t>Source:Radovan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da-DK" sz="600" dirty="0" err="1">
                <a:solidFill>
                  <a:prstClr val="black"/>
                </a:solidFill>
                <a:latin typeface="Arial" panose="020B0604020202020204" pitchFamily="34" charset="0"/>
              </a:rPr>
              <a:t>Kopecek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 and Joris </a:t>
            </a:r>
            <a:r>
              <a:rPr lang="da-DK" sz="600" dirty="0" err="1">
                <a:solidFill>
                  <a:prstClr val="black"/>
                </a:solidFill>
                <a:latin typeface="Arial" panose="020B0604020202020204" pitchFamily="34" charset="0"/>
              </a:rPr>
              <a:t>Libal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. “</a:t>
            </a:r>
            <a:r>
              <a:rPr lang="da-DK" sz="600" dirty="0" err="1">
                <a:solidFill>
                  <a:prstClr val="black"/>
                </a:solidFill>
                <a:latin typeface="Arial" panose="020B0604020202020204" pitchFamily="34" charset="0"/>
              </a:rPr>
              <a:t>Towards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 large-</a:t>
            </a:r>
            <a:r>
              <a:rPr lang="da-DK" sz="600" dirty="0" err="1">
                <a:solidFill>
                  <a:prstClr val="black"/>
                </a:solidFill>
                <a:latin typeface="Arial" panose="020B0604020202020204" pitchFamily="34" charset="0"/>
              </a:rPr>
              <a:t>scale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da-DK" sz="600" dirty="0" err="1">
                <a:solidFill>
                  <a:prstClr val="black"/>
                </a:solidFill>
                <a:latin typeface="Arial" panose="020B0604020202020204" pitchFamily="34" charset="0"/>
              </a:rPr>
              <a:t>deployment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 of </a:t>
            </a:r>
            <a:r>
              <a:rPr lang="da-DK" sz="600" dirty="0" err="1">
                <a:solidFill>
                  <a:prstClr val="black"/>
                </a:solidFill>
                <a:latin typeface="Arial" panose="020B0604020202020204" pitchFamily="34" charset="0"/>
              </a:rPr>
              <a:t>bifacial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da-DK" sz="600" dirty="0" err="1">
                <a:solidFill>
                  <a:prstClr val="black"/>
                </a:solidFill>
                <a:latin typeface="Arial" panose="020B0604020202020204" pitchFamily="34" charset="0"/>
              </a:rPr>
              <a:t>photovoltaics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”.</a:t>
            </a:r>
            <a:br>
              <a:rPr lang="da-DK" sz="600" dirty="0">
                <a:solidFill>
                  <a:prstClr val="black"/>
                </a:solidFill>
                <a:latin typeface="AU Passata"/>
              </a:rPr>
            </a:b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In: Nature Energy 3.6 (June 2018), pp. 443–446. issn: 2058-7546. </a:t>
            </a:r>
            <a:r>
              <a:rPr lang="da-DK" sz="600" dirty="0" err="1">
                <a:solidFill>
                  <a:prstClr val="black"/>
                </a:solidFill>
                <a:latin typeface="Arial" panose="020B0604020202020204" pitchFamily="34" charset="0"/>
              </a:rPr>
              <a:t>doi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: </a:t>
            </a:r>
            <a:r>
              <a:rPr lang="da-DK" sz="600" dirty="0">
                <a:solidFill>
                  <a:prstClr val="black"/>
                </a:solidFill>
                <a:latin typeface="Courier New" panose="02070309020205020404" pitchFamily="49" charset="0"/>
              </a:rPr>
              <a:t>10.1038/s41560-</a:t>
            </a:r>
            <a:br>
              <a:rPr lang="da-DK" sz="600" dirty="0">
                <a:solidFill>
                  <a:prstClr val="black"/>
                </a:solidFill>
                <a:latin typeface="AU Passata"/>
              </a:rPr>
            </a:br>
            <a:r>
              <a:rPr lang="da-DK" sz="600" dirty="0">
                <a:solidFill>
                  <a:prstClr val="black"/>
                </a:solidFill>
                <a:latin typeface="Courier New" panose="02070309020205020404" pitchFamily="49" charset="0"/>
              </a:rPr>
              <a:t>018-0178-0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. url: </a:t>
            </a:r>
            <a:r>
              <a:rPr lang="da-DK" sz="600" dirty="0">
                <a:solidFill>
                  <a:prstClr val="black"/>
                </a:solidFill>
                <a:latin typeface="Courier New" panose="02070309020205020404" pitchFamily="49" charset="0"/>
              </a:rPr>
              <a:t>https://doi.org/10.1038/s41560-018-0178-0</a:t>
            </a:r>
            <a:r>
              <a:rPr lang="da-DK" sz="600" dirty="0">
                <a:solidFill>
                  <a:prstClr val="black"/>
                </a:solidFill>
                <a:latin typeface="Arial" panose="020B0604020202020204" pitchFamily="34" charset="0"/>
              </a:rPr>
              <a:t>.</a:t>
            </a:r>
            <a:br>
              <a:rPr lang="da-DK" sz="800" dirty="0">
                <a:solidFill>
                  <a:prstClr val="black"/>
                </a:solidFill>
                <a:latin typeface="AU Passata"/>
              </a:rPr>
            </a:br>
            <a:br>
              <a:rPr lang="da-DK" sz="800" dirty="0">
                <a:solidFill>
                  <a:prstClr val="black"/>
                </a:solidFill>
                <a:latin typeface="AU Passata"/>
              </a:rPr>
            </a:br>
            <a:endParaRPr lang="da-DK" sz="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61" name="Tekstfelt 60">
            <a:extLst>
              <a:ext uri="{FF2B5EF4-FFF2-40B4-BE49-F238E27FC236}">
                <a16:creationId xmlns:a16="http://schemas.microsoft.com/office/drawing/2014/main" id="{29B1BE48-3352-E237-07E6-7B19505D7F44}"/>
              </a:ext>
            </a:extLst>
          </p:cNvPr>
          <p:cNvSpPr txBox="1"/>
          <p:nvPr/>
        </p:nvSpPr>
        <p:spPr>
          <a:xfrm>
            <a:off x="206775" y="1556792"/>
            <a:ext cx="6823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Silicon PV market is dominated by bifacial cell technology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Different generation profile -&gt; potentially reducing balancing needs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Dual land use -&gt; food and electricity production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prstClr val="black"/>
                </a:solidFill>
                <a:latin typeface="AU Passata"/>
              </a:rPr>
              <a:t>Agrivoltaic</a:t>
            </a:r>
            <a:r>
              <a:rPr lang="en-US" sz="1800" dirty="0">
                <a:solidFill>
                  <a:prstClr val="black"/>
                </a:solidFill>
                <a:latin typeface="AU Passata"/>
              </a:rPr>
              <a:t> installations can be used as windbreaks -&gt; potentially increasing the yield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614C29A1-F2E8-ECBC-99E7-5133A0A8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A54E3D2-AC1E-CC3A-FA70-B6D405B8B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60"/>
          <a:stretch/>
        </p:blipFill>
        <p:spPr>
          <a:xfrm>
            <a:off x="7156839" y="1124744"/>
            <a:ext cx="4913685" cy="152526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ACB9DFCC-0FC8-DB6C-6B39-98CA1E814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02" t="56320" b="16941"/>
          <a:stretch/>
        </p:blipFill>
        <p:spPr>
          <a:xfrm>
            <a:off x="10630916" y="5589240"/>
            <a:ext cx="1500260" cy="12241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4AC35A-C762-FEF8-198A-6776B9A0E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b="22178"/>
          <a:stretch/>
        </p:blipFill>
        <p:spPr bwMode="auto">
          <a:xfrm>
            <a:off x="189756" y="3879526"/>
            <a:ext cx="3684438" cy="214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009F7D8-BAD9-DDD1-8519-E7ABCA9CC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5203" r="24551" b="16948"/>
          <a:stretch/>
        </p:blipFill>
        <p:spPr bwMode="auto">
          <a:xfrm>
            <a:off x="4142568" y="3853749"/>
            <a:ext cx="2753693" cy="214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2702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lede 26">
            <a:extLst>
              <a:ext uri="{FF2B5EF4-FFF2-40B4-BE49-F238E27FC236}">
                <a16:creationId xmlns:a16="http://schemas.microsoft.com/office/drawing/2014/main" id="{3EA039F5-B6C2-3528-9F1A-1BDB5F78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540" y="585131"/>
            <a:ext cx="4030307" cy="24676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CE951C9-869C-6E05-A4B2-C2864BEE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mismatch modifier</a:t>
            </a:r>
            <a:endParaRPr lang="da-DK" dirty="0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06C396A-CAFC-F358-D86B-74B128F42F9D}"/>
              </a:ext>
            </a:extLst>
          </p:cNvPr>
          <p:cNvSpPr/>
          <p:nvPr/>
        </p:nvSpPr>
        <p:spPr>
          <a:xfrm>
            <a:off x="770517" y="2729881"/>
            <a:ext cx="6432849" cy="3527725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4F0A9B8A-F00F-010D-6C1D-DDA7EB92F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540" y="3160888"/>
            <a:ext cx="4204401" cy="3331987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FFACF51F-778B-8494-E9D3-09DEA512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25" y="7250412"/>
            <a:ext cx="5587068" cy="1486408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B0B0BCDD-71EB-FF7D-7B17-458DCCC2B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33006" y="7250412"/>
            <a:ext cx="6916115" cy="2305372"/>
          </a:xfrm>
          <a:prstGeom prst="rect">
            <a:avLst/>
          </a:prstGeom>
        </p:spPr>
      </p:pic>
      <p:sp>
        <p:nvSpPr>
          <p:cNvPr id="22" name="Tekstfelt 21">
            <a:extLst>
              <a:ext uri="{FF2B5EF4-FFF2-40B4-BE49-F238E27FC236}">
                <a16:creationId xmlns:a16="http://schemas.microsoft.com/office/drawing/2014/main" id="{08E74DD9-77B4-25F4-46C6-D483AF5A6557}"/>
              </a:ext>
            </a:extLst>
          </p:cNvPr>
          <p:cNvSpPr txBox="1"/>
          <p:nvPr/>
        </p:nvSpPr>
        <p:spPr>
          <a:xfrm>
            <a:off x="838200" y="1380410"/>
            <a:ext cx="6432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Accounts for absorption of solar radiation in the atmosphere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The coefficients depend on the cell technology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A4E0A8A6-625D-E769-E3BD-C11F69EE8C32}"/>
                  </a:ext>
                </a:extLst>
              </p:cNvPr>
              <p:cNvSpPr txBox="1"/>
              <p:nvPr/>
            </p:nvSpPr>
            <p:spPr>
              <a:xfrm>
                <a:off x="1537014" y="4266592"/>
                <a:ext cx="56663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𝑆𝐴𝑃𝑀</m:t>
                          </m:r>
                        </m:sub>
                      </m:sSub>
                      <m:d>
                        <m:d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A4E0A8A6-625D-E769-E3BD-C11F69EE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14" y="4266592"/>
                <a:ext cx="5666352" cy="553998"/>
              </a:xfrm>
              <a:prstGeom prst="rect">
                <a:avLst/>
              </a:prstGeom>
              <a:blipFill>
                <a:blip r:embed="rId6"/>
                <a:stretch>
                  <a:fillRect t="-1099" b="-879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8CF8CD57-6DC6-2723-8BA7-EB985D27014C}"/>
                  </a:ext>
                </a:extLst>
              </p:cNvPr>
              <p:cNvSpPr txBox="1"/>
              <p:nvPr/>
            </p:nvSpPr>
            <p:spPr>
              <a:xfrm>
                <a:off x="1333422" y="5239080"/>
                <a:ext cx="5680437" cy="819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𝐺𝑢𝑒𝑦𝑚𝑎𝑟𝑑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da-DK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a-DK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+ </m:t>
                      </m:r>
                      <m:sSub>
                        <m:sSub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𝑃𝑤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Sup>
                        <m:sSubSup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bSup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da-DK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da-DK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da-DK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a-DK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8CF8CD57-6DC6-2723-8BA7-EB985D27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422" y="5239080"/>
                <a:ext cx="5680437" cy="819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C1B37840-2707-5A11-4146-9979A52CA927}"/>
                  </a:ext>
                </a:extLst>
              </p:cNvPr>
              <p:cNvSpPr txBox="1"/>
              <p:nvPr/>
            </p:nvSpPr>
            <p:spPr>
              <a:xfrm>
                <a:off x="3020524" y="3418135"/>
                <a:ext cx="3666026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𝐼𝐴𝑀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</m:sub>
                          </m:sSub>
                        </m:e>
                      </m:d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C1B37840-2707-5A11-4146-9979A52CA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524" y="3418135"/>
                <a:ext cx="3666026" cy="299249"/>
              </a:xfrm>
              <a:prstGeom prst="rect">
                <a:avLst/>
              </a:prstGeom>
              <a:blipFill>
                <a:blip r:embed="rId8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ktangel 25">
            <a:extLst>
              <a:ext uri="{FF2B5EF4-FFF2-40B4-BE49-F238E27FC236}">
                <a16:creationId xmlns:a16="http://schemas.microsoft.com/office/drawing/2014/main" id="{08EC9BB2-227F-669A-CB41-AA3FBF8CD098}"/>
              </a:ext>
            </a:extLst>
          </p:cNvPr>
          <p:cNvSpPr/>
          <p:nvPr/>
        </p:nvSpPr>
        <p:spPr>
          <a:xfrm>
            <a:off x="770518" y="1182043"/>
            <a:ext cx="6432850" cy="1397811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3FD4D59C-E097-96F4-C659-8411FECE0F29}"/>
              </a:ext>
            </a:extLst>
          </p:cNvPr>
          <p:cNvSpPr txBox="1"/>
          <p:nvPr/>
        </p:nvSpPr>
        <p:spPr>
          <a:xfrm>
            <a:off x="1038225" y="2881916"/>
            <a:ext cx="348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Effective plane of array irradiance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C01BEA1B-A1E0-D72B-C4EB-F8604264B15F}"/>
              </a:ext>
            </a:extLst>
          </p:cNvPr>
          <p:cNvSpPr txBox="1"/>
          <p:nvPr/>
        </p:nvSpPr>
        <p:spPr>
          <a:xfrm>
            <a:off x="1038224" y="383545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Sandia modifier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144D5411-2636-F481-AADD-18C0A67F19B7}"/>
              </a:ext>
            </a:extLst>
          </p:cNvPr>
          <p:cNvSpPr txBox="1"/>
          <p:nvPr/>
        </p:nvSpPr>
        <p:spPr>
          <a:xfrm>
            <a:off x="1038224" y="4871389"/>
            <a:ext cx="21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err="1">
                <a:solidFill>
                  <a:prstClr val="black"/>
                </a:solidFill>
                <a:latin typeface="AU Passata"/>
              </a:rPr>
              <a:t>Gueymard</a:t>
            </a:r>
            <a:r>
              <a:rPr lang="en-US" sz="1800" dirty="0">
                <a:solidFill>
                  <a:prstClr val="black"/>
                </a:solidFill>
                <a:latin typeface="AU Passata"/>
              </a:rPr>
              <a:t> modifier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EF9C9AC-54AC-A3B9-4290-785C8B90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518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951C9-869C-6E05-A4B2-C2864BEE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mismatch modifier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6F9CECB-50AA-B8C2-05B9-70AC587CF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0"/>
          <a:stretch/>
        </p:blipFill>
        <p:spPr>
          <a:xfrm>
            <a:off x="4006180" y="1755471"/>
            <a:ext cx="4680520" cy="3761761"/>
          </a:xfrm>
          <a:prstGeom prst="rect">
            <a:avLst/>
          </a:prstGeom>
        </p:spPr>
      </p:pic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51617774-34E1-70D8-3C1E-08DC7815C965}"/>
              </a:ext>
            </a:extLst>
          </p:cNvPr>
          <p:cNvSpPr/>
          <p:nvPr/>
        </p:nvSpPr>
        <p:spPr bwMode="auto">
          <a:xfrm>
            <a:off x="5049797" y="5517233"/>
            <a:ext cx="2088232" cy="648071"/>
          </a:xfrm>
          <a:prstGeom prst="roundRect">
            <a:avLst/>
          </a:prstGeom>
          <a:solidFill>
            <a:srgbClr val="92D050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800" dirty="0"/>
              <a:t>Best fit model: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effectLst/>
                <a:latin typeface="AU Passata" pitchFamily="34" charset="0"/>
              </a:rPr>
              <a:t>Gueymard</a:t>
            </a:r>
            <a:endParaRPr kumimoji="0" lang="da-DK" sz="18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0" name="Rektangel: afrundede hjørner 9">
            <a:extLst>
              <a:ext uri="{FF2B5EF4-FFF2-40B4-BE49-F238E27FC236}">
                <a16:creationId xmlns:a16="http://schemas.microsoft.com/office/drawing/2014/main" id="{3E11BE13-9E8F-6DCF-6294-4887CC1B3322}"/>
              </a:ext>
            </a:extLst>
          </p:cNvPr>
          <p:cNvSpPr/>
          <p:nvPr/>
        </p:nvSpPr>
        <p:spPr bwMode="auto">
          <a:xfrm>
            <a:off x="5049785" y="1052736"/>
            <a:ext cx="2088232" cy="648071"/>
          </a:xfrm>
          <a:prstGeom prst="roundRect">
            <a:avLst/>
          </a:prstGeom>
          <a:solidFill>
            <a:srgbClr val="92D050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800" dirty="0"/>
              <a:t>Best fit model: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da-DK" sz="1800" dirty="0"/>
              <a:t>None</a:t>
            </a:r>
            <a:endParaRPr kumimoji="0" lang="da-DK" sz="18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9C496AF7-A986-17CB-6AE8-394B48F83404}"/>
              </a:ext>
            </a:extLst>
          </p:cNvPr>
          <p:cNvSpPr/>
          <p:nvPr/>
        </p:nvSpPr>
        <p:spPr bwMode="auto">
          <a:xfrm>
            <a:off x="8254652" y="3312315"/>
            <a:ext cx="2088232" cy="648071"/>
          </a:xfrm>
          <a:prstGeom prst="roundRect">
            <a:avLst/>
          </a:prstGeom>
          <a:solidFill>
            <a:srgbClr val="92D050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800" dirty="0"/>
              <a:t>Best fit model: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effectLst/>
                <a:latin typeface="AU Passata" pitchFamily="34" charset="0"/>
              </a:rPr>
              <a:t>Gueymard</a:t>
            </a:r>
            <a:endParaRPr kumimoji="0" lang="da-DK" sz="18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2" name="Rektangel: afrundede hjørner 11">
            <a:extLst>
              <a:ext uri="{FF2B5EF4-FFF2-40B4-BE49-F238E27FC236}">
                <a16:creationId xmlns:a16="http://schemas.microsoft.com/office/drawing/2014/main" id="{780E1231-2F4C-79A8-CB9A-BEA68EE0E03E}"/>
              </a:ext>
            </a:extLst>
          </p:cNvPr>
          <p:cNvSpPr/>
          <p:nvPr/>
        </p:nvSpPr>
        <p:spPr bwMode="auto">
          <a:xfrm>
            <a:off x="1845941" y="3308088"/>
            <a:ext cx="2088232" cy="648071"/>
          </a:xfrm>
          <a:prstGeom prst="roundRect">
            <a:avLst/>
          </a:prstGeom>
          <a:solidFill>
            <a:srgbClr val="92D050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800" dirty="0"/>
              <a:t>Best fit model: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da-DK" sz="1800" dirty="0"/>
              <a:t>None</a:t>
            </a:r>
            <a:endParaRPr kumimoji="0" lang="da-DK" sz="18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69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9622804" y="4797151"/>
            <a:ext cx="1837180" cy="187158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05BDF7C-38AA-EDCD-AB85-458D120E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198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7137552" y="4797151"/>
            <a:ext cx="1981196" cy="187158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42F16282-647C-B2BF-A9A8-577253D9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912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57827-361B-7F04-6076-956E20EE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Incidence angle modifier</a:t>
            </a:r>
            <a:endParaRPr lang="da-DK" dirty="0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9F19CD57-EB11-75DE-4033-3442242F9890}"/>
              </a:ext>
            </a:extLst>
          </p:cNvPr>
          <p:cNvSpPr/>
          <p:nvPr/>
        </p:nvSpPr>
        <p:spPr>
          <a:xfrm>
            <a:off x="795460" y="1196752"/>
            <a:ext cx="7195474" cy="1429393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927757CF-5C49-446F-4D79-889B8F1AC461}"/>
              </a:ext>
            </a:extLst>
          </p:cNvPr>
          <p:cNvSpPr/>
          <p:nvPr/>
        </p:nvSpPr>
        <p:spPr>
          <a:xfrm>
            <a:off x="803324" y="2730943"/>
            <a:ext cx="7195474" cy="1725136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19" name="Picture 2" descr="IAM_Reflexions">
            <a:extLst>
              <a:ext uri="{FF2B5EF4-FFF2-40B4-BE49-F238E27FC236}">
                <a16:creationId xmlns:a16="http://schemas.microsoft.com/office/drawing/2014/main" id="{FA088DA7-85FB-3217-63EA-B5E30F77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766" y="2024103"/>
            <a:ext cx="3811931" cy="212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kstfelt 19">
            <a:extLst>
              <a:ext uri="{FF2B5EF4-FFF2-40B4-BE49-F238E27FC236}">
                <a16:creationId xmlns:a16="http://schemas.microsoft.com/office/drawing/2014/main" id="{84A2AB1E-F66B-54A0-EE3C-E0855AF5CA58}"/>
              </a:ext>
            </a:extLst>
          </p:cNvPr>
          <p:cNvSpPr txBox="1"/>
          <p:nvPr/>
        </p:nvSpPr>
        <p:spPr>
          <a:xfrm>
            <a:off x="8112766" y="4136742"/>
            <a:ext cx="28007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800" dirty="0">
                <a:solidFill>
                  <a:prstClr val="black"/>
                </a:solidFill>
                <a:latin typeface="AU Passata"/>
              </a:rPr>
              <a:t>Adapted from: https://www.pvsyst.com/help/iam_loss.htm</a:t>
            </a:r>
            <a:endParaRPr lang="da-DK" sz="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7CB62FD5-29B4-5ACB-51B2-5DEF4293592C}"/>
              </a:ext>
            </a:extLst>
          </p:cNvPr>
          <p:cNvSpPr txBox="1"/>
          <p:nvPr/>
        </p:nvSpPr>
        <p:spPr>
          <a:xfrm>
            <a:off x="803324" y="1224312"/>
            <a:ext cx="7187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Reflections due to the difference in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refractive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index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prstClr val="black"/>
                </a:solidFill>
                <a:latin typeface="AU Passata"/>
              </a:rPr>
              <a:t>I-V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characteristics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are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obtained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at STC (normal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irradiance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) and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are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a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result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of the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the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reflections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-&gt;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only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need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to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account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for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incidence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angles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different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from normal.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1F987985-3BE6-9398-D464-3C2501EF4537}"/>
                  </a:ext>
                </a:extLst>
              </p:cNvPr>
              <p:cNvSpPr txBox="1"/>
              <p:nvPr/>
            </p:nvSpPr>
            <p:spPr>
              <a:xfrm>
                <a:off x="5266304" y="2816668"/>
                <a:ext cx="2572756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1F987985-3BE6-9398-D464-3C2501EF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04" y="2816668"/>
                <a:ext cx="2572756" cy="677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kstfelt 22">
            <a:extLst>
              <a:ext uri="{FF2B5EF4-FFF2-40B4-BE49-F238E27FC236}">
                <a16:creationId xmlns:a16="http://schemas.microsoft.com/office/drawing/2014/main" id="{83BB4DCE-BE16-1558-CDA6-D0CE42B6F82D}"/>
              </a:ext>
            </a:extLst>
          </p:cNvPr>
          <p:cNvSpPr txBox="1"/>
          <p:nvPr/>
        </p:nvSpPr>
        <p:spPr>
          <a:xfrm>
            <a:off x="969841" y="2970524"/>
            <a:ext cx="418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a-DK" sz="1800" dirty="0" err="1">
                <a:solidFill>
                  <a:prstClr val="black"/>
                </a:solidFill>
                <a:latin typeface="AU Passata"/>
              </a:rPr>
              <a:t>Fresnel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equations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for normal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irradiance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ECA7DA0E-4346-CCC7-518B-D12F64782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40" y="4476011"/>
            <a:ext cx="3175913" cy="235762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4BABB098-7456-7516-E58C-07A71756F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761" y="4476011"/>
            <a:ext cx="3200218" cy="2357629"/>
          </a:xfrm>
          <a:prstGeom prst="rect">
            <a:avLst/>
          </a:prstGeom>
        </p:spPr>
      </p:pic>
      <p:pic>
        <p:nvPicPr>
          <p:cNvPr id="26" name="Billede 25">
            <a:extLst>
              <a:ext uri="{FF2B5EF4-FFF2-40B4-BE49-F238E27FC236}">
                <a16:creationId xmlns:a16="http://schemas.microsoft.com/office/drawing/2014/main" id="{55E28427-6C15-1A01-4DC8-6A001061C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348" y="4499745"/>
            <a:ext cx="3354153" cy="2357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BF7FD222-9AB6-77D4-381A-7FF7B6590421}"/>
                  </a:ext>
                </a:extLst>
              </p:cNvPr>
              <p:cNvSpPr txBox="1"/>
              <p:nvPr/>
            </p:nvSpPr>
            <p:spPr>
              <a:xfrm>
                <a:off x="2383628" y="3645844"/>
                <a:ext cx="5400645" cy="782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𝐼𝐴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𝑑𝑖𝑓𝑓𝑢𝑠𝑒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𝐼𝐴𝑀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𝐴𝑂𝐼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𝐴𝑂𝐼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m:rPr>
                              <m:nor/>
                            </m:rPr>
                            <a:rPr lang="da-DK" sz="1800" dirty="0">
                              <a:solidFill>
                                <a:prstClr val="black"/>
                              </a:solidFill>
                              <a:latin typeface="AU Passata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𝐴𝑂𝐼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m:rPr>
                              <m:nor/>
                            </m:rPr>
                            <a:rPr lang="da-DK" sz="1800" dirty="0">
                              <a:solidFill>
                                <a:prstClr val="black"/>
                              </a:solidFill>
                              <a:latin typeface="AU Passata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BF7FD222-9AB6-77D4-381A-7FF7B6590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628" y="3645844"/>
                <a:ext cx="5400645" cy="782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kstfelt 27">
            <a:extLst>
              <a:ext uri="{FF2B5EF4-FFF2-40B4-BE49-F238E27FC236}">
                <a16:creationId xmlns:a16="http://schemas.microsoft.com/office/drawing/2014/main" id="{C6D89D21-5568-7833-FA00-C8FE5543D77D}"/>
              </a:ext>
            </a:extLst>
          </p:cNvPr>
          <p:cNvSpPr txBox="1"/>
          <p:nvPr/>
        </p:nvSpPr>
        <p:spPr>
          <a:xfrm>
            <a:off x="1066393" y="3775943"/>
            <a:ext cx="12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Sky d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iffuse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8437802D-EED6-B848-2130-1EE3DD70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779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57827-361B-7F04-6076-956E20EE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Incidence angle modifier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4F9E2BF-AE91-3E56-8C84-16A1592C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86" y="1459224"/>
            <a:ext cx="5244455" cy="454887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CC5BCFCA-290D-2595-9C9F-05BE75D7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78" y="2060848"/>
            <a:ext cx="952633" cy="91452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E80FB3D-5F56-6CE3-FED3-977C73CD1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93" b="78831"/>
          <a:stretch/>
        </p:blipFill>
        <p:spPr>
          <a:xfrm>
            <a:off x="5198391" y="1340768"/>
            <a:ext cx="1428031" cy="1440160"/>
          </a:xfrm>
          <a:prstGeom prst="rect">
            <a:avLst/>
          </a:prstGeom>
        </p:spPr>
      </p:pic>
      <p:sp>
        <p:nvSpPr>
          <p:cNvPr id="14" name="Rektangel: afrundede hjørner 13">
            <a:extLst>
              <a:ext uri="{FF2B5EF4-FFF2-40B4-BE49-F238E27FC236}">
                <a16:creationId xmlns:a16="http://schemas.microsoft.com/office/drawing/2014/main" id="{78D69B24-B1C0-FE30-33BB-B019C7A54C15}"/>
              </a:ext>
            </a:extLst>
          </p:cNvPr>
          <p:cNvSpPr/>
          <p:nvPr/>
        </p:nvSpPr>
        <p:spPr bwMode="auto">
          <a:xfrm>
            <a:off x="7178882" y="3068960"/>
            <a:ext cx="3740066" cy="1512168"/>
          </a:xfrm>
          <a:prstGeom prst="roundRect">
            <a:avLst/>
          </a:prstGeom>
          <a:solidFill>
            <a:srgbClr val="92D050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3000" dirty="0"/>
              <a:t>Best fit model: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30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3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SAPM</a:t>
            </a:r>
          </a:p>
        </p:txBody>
      </p:sp>
    </p:spTree>
    <p:extLst>
      <p:ext uri="{BB962C8B-B14F-4D97-AF65-F5344CB8AC3E}">
        <p14:creationId xmlns:p14="http://schemas.microsoft.com/office/powerpoint/2010/main" val="1992641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7137552" y="4797151"/>
            <a:ext cx="1981196" cy="187158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5EF3D184-9E89-F99B-834A-F0DA154A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050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4438228" y="4797151"/>
            <a:ext cx="1604716" cy="187158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8763E40C-D126-7DD1-ED4E-E22BBC0F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4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37F88EA8-C9BD-864C-0498-6C6CF41D513C}"/>
              </a:ext>
            </a:extLst>
          </p:cNvPr>
          <p:cNvSpPr/>
          <p:nvPr/>
        </p:nvSpPr>
        <p:spPr>
          <a:xfrm>
            <a:off x="408155" y="4459630"/>
            <a:ext cx="7556600" cy="1325867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40B14587-A2DC-9279-BEB1-C8619D6A06DE}"/>
              </a:ext>
            </a:extLst>
          </p:cNvPr>
          <p:cNvSpPr/>
          <p:nvPr/>
        </p:nvSpPr>
        <p:spPr>
          <a:xfrm>
            <a:off x="5127738" y="1174348"/>
            <a:ext cx="2837017" cy="2980466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A9164B-0728-AD45-1181-55F3F2F8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diode model</a:t>
            </a:r>
            <a:endParaRPr lang="da-DK" dirty="0"/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356BB464-1AFB-2E3A-0002-017F4A6101AF}"/>
              </a:ext>
            </a:extLst>
          </p:cNvPr>
          <p:cNvSpPr/>
          <p:nvPr/>
        </p:nvSpPr>
        <p:spPr>
          <a:xfrm>
            <a:off x="408155" y="1168614"/>
            <a:ext cx="4611790" cy="2980466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C6EB8379-5A6B-C771-6839-39C55436726E}"/>
                  </a:ext>
                </a:extLst>
              </p:cNvPr>
              <p:cNvSpPr txBox="1"/>
              <p:nvPr/>
            </p:nvSpPr>
            <p:spPr>
              <a:xfrm>
                <a:off x="408154" y="2794260"/>
                <a:ext cx="4407489" cy="607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8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𝑛𝑘𝑇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C6EB8379-5A6B-C771-6839-39C55436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54" y="2794260"/>
                <a:ext cx="4407489" cy="6077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Højre klammeparentes 29">
            <a:extLst>
              <a:ext uri="{FF2B5EF4-FFF2-40B4-BE49-F238E27FC236}">
                <a16:creationId xmlns:a16="http://schemas.microsoft.com/office/drawing/2014/main" id="{17012F6C-1E18-B93E-E5A2-7814F6763535}"/>
              </a:ext>
            </a:extLst>
          </p:cNvPr>
          <p:cNvSpPr/>
          <p:nvPr/>
        </p:nvSpPr>
        <p:spPr>
          <a:xfrm rot="5400000">
            <a:off x="2412738" y="2535951"/>
            <a:ext cx="300842" cy="1877927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CA0FD05D-9732-548B-6817-8CC3EEA898F5}"/>
                  </a:ext>
                </a:extLst>
              </p:cNvPr>
              <p:cNvSpPr txBox="1"/>
              <p:nvPr/>
            </p:nvSpPr>
            <p:spPr>
              <a:xfrm>
                <a:off x="2789561" y="1288515"/>
                <a:ext cx="1650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𝑠h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CA0FD05D-9732-548B-6817-8CC3EEA89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561" y="1288515"/>
                <a:ext cx="1650260" cy="276999"/>
              </a:xfrm>
              <a:prstGeom prst="rect">
                <a:avLst/>
              </a:prstGeom>
              <a:blipFill>
                <a:blip r:embed="rId3"/>
                <a:stretch>
                  <a:fillRect l="-2963" r="-1111" b="-1956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Højre klammeparentes 31">
            <a:extLst>
              <a:ext uri="{FF2B5EF4-FFF2-40B4-BE49-F238E27FC236}">
                <a16:creationId xmlns:a16="http://schemas.microsoft.com/office/drawing/2014/main" id="{214869E1-3F58-18E3-36DE-B7ED28F1215C}"/>
              </a:ext>
            </a:extLst>
          </p:cNvPr>
          <p:cNvSpPr/>
          <p:nvPr/>
        </p:nvSpPr>
        <p:spPr>
          <a:xfrm rot="5400000">
            <a:off x="4205504" y="2960566"/>
            <a:ext cx="300841" cy="1028702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3" name="Højre klammeparentes 32">
            <a:extLst>
              <a:ext uri="{FF2B5EF4-FFF2-40B4-BE49-F238E27FC236}">
                <a16:creationId xmlns:a16="http://schemas.microsoft.com/office/drawing/2014/main" id="{CE96F062-FBBB-7E0F-1CDE-841B43F18EE3}"/>
              </a:ext>
            </a:extLst>
          </p:cNvPr>
          <p:cNvSpPr/>
          <p:nvPr/>
        </p:nvSpPr>
        <p:spPr>
          <a:xfrm rot="16200000">
            <a:off x="4154087" y="2129488"/>
            <a:ext cx="300841" cy="1028702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4" name="Højre klammeparentes 33">
            <a:extLst>
              <a:ext uri="{FF2B5EF4-FFF2-40B4-BE49-F238E27FC236}">
                <a16:creationId xmlns:a16="http://schemas.microsoft.com/office/drawing/2014/main" id="{D3C1F428-CE75-D7F4-CBC4-484FDD2701F1}"/>
              </a:ext>
            </a:extLst>
          </p:cNvPr>
          <p:cNvSpPr/>
          <p:nvPr/>
        </p:nvSpPr>
        <p:spPr>
          <a:xfrm rot="16200000">
            <a:off x="2517036" y="2326378"/>
            <a:ext cx="285045" cy="619125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felt 34">
                <a:extLst>
                  <a:ext uri="{FF2B5EF4-FFF2-40B4-BE49-F238E27FC236}">
                    <a16:creationId xmlns:a16="http://schemas.microsoft.com/office/drawing/2014/main" id="{BEC74E56-9066-3AE2-E0E0-1E058561AF56}"/>
                  </a:ext>
                </a:extLst>
              </p:cNvPr>
              <p:cNvSpPr txBox="1"/>
              <p:nvPr/>
            </p:nvSpPr>
            <p:spPr>
              <a:xfrm>
                <a:off x="2498709" y="2147663"/>
                <a:ext cx="3290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35" name="Tekstfelt 34">
                <a:extLst>
                  <a:ext uri="{FF2B5EF4-FFF2-40B4-BE49-F238E27FC236}">
                    <a16:creationId xmlns:a16="http://schemas.microsoft.com/office/drawing/2014/main" id="{BEC74E56-9066-3AE2-E0E0-1E058561A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709" y="2147663"/>
                <a:ext cx="329001" cy="307777"/>
              </a:xfrm>
              <a:prstGeom prst="rect">
                <a:avLst/>
              </a:prstGeom>
              <a:blipFill>
                <a:blip r:embed="rId4"/>
                <a:stretch>
                  <a:fillRect l="-18519" r="-5556" b="-196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felt 35">
                <a:extLst>
                  <a:ext uri="{FF2B5EF4-FFF2-40B4-BE49-F238E27FC236}">
                    <a16:creationId xmlns:a16="http://schemas.microsoft.com/office/drawing/2014/main" id="{4634D388-F6CE-8224-D8B1-33D7A217CCB1}"/>
                  </a:ext>
                </a:extLst>
              </p:cNvPr>
              <p:cNvSpPr txBox="1"/>
              <p:nvPr/>
            </p:nvSpPr>
            <p:spPr>
              <a:xfrm>
                <a:off x="4140006" y="2147663"/>
                <a:ext cx="3290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36" name="Tekstfelt 35">
                <a:extLst>
                  <a:ext uri="{FF2B5EF4-FFF2-40B4-BE49-F238E27FC236}">
                    <a16:creationId xmlns:a16="http://schemas.microsoft.com/office/drawing/2014/main" id="{4634D388-F6CE-8224-D8B1-33D7A217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06" y="2147663"/>
                <a:ext cx="329001" cy="307777"/>
              </a:xfrm>
              <a:prstGeom prst="rect">
                <a:avLst/>
              </a:prstGeom>
              <a:blipFill>
                <a:blip r:embed="rId5"/>
                <a:stretch>
                  <a:fillRect l="-16667" r="-7407" b="-196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kstfelt 37">
                <a:extLst>
                  <a:ext uri="{FF2B5EF4-FFF2-40B4-BE49-F238E27FC236}">
                    <a16:creationId xmlns:a16="http://schemas.microsoft.com/office/drawing/2014/main" id="{FFE83017-71E0-293E-33AD-70101B49F7B6}"/>
                  </a:ext>
                </a:extLst>
              </p:cNvPr>
              <p:cNvSpPr txBox="1"/>
              <p:nvPr/>
            </p:nvSpPr>
            <p:spPr>
              <a:xfrm>
                <a:off x="2687527" y="3669149"/>
                <a:ext cx="284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38" name="Tekstfelt 37">
                <a:extLst>
                  <a:ext uri="{FF2B5EF4-FFF2-40B4-BE49-F238E27FC236}">
                    <a16:creationId xmlns:a16="http://schemas.microsoft.com/office/drawing/2014/main" id="{FFE83017-71E0-293E-33AD-70101B49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527" y="3669149"/>
                <a:ext cx="284500" cy="307777"/>
              </a:xfrm>
              <a:prstGeom prst="rect">
                <a:avLst/>
              </a:prstGeom>
              <a:blipFill>
                <a:blip r:embed="rId6"/>
                <a:stretch>
                  <a:fillRect l="-23404" r="-4255" b="-2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felt 38">
                <a:extLst>
                  <a:ext uri="{FF2B5EF4-FFF2-40B4-BE49-F238E27FC236}">
                    <a16:creationId xmlns:a16="http://schemas.microsoft.com/office/drawing/2014/main" id="{C234D09E-409B-F6C7-7ED6-144EEB9810C9}"/>
                  </a:ext>
                </a:extLst>
              </p:cNvPr>
              <p:cNvSpPr txBox="1"/>
              <p:nvPr/>
            </p:nvSpPr>
            <p:spPr>
              <a:xfrm>
                <a:off x="4191423" y="3658963"/>
                <a:ext cx="3584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𝑠h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39" name="Tekstfelt 38">
                <a:extLst>
                  <a:ext uri="{FF2B5EF4-FFF2-40B4-BE49-F238E27FC236}">
                    <a16:creationId xmlns:a16="http://schemas.microsoft.com/office/drawing/2014/main" id="{C234D09E-409B-F6C7-7ED6-144EEB981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423" y="3658963"/>
                <a:ext cx="358431" cy="307777"/>
              </a:xfrm>
              <a:prstGeom prst="rect">
                <a:avLst/>
              </a:prstGeom>
              <a:blipFill>
                <a:blip r:embed="rId7"/>
                <a:stretch>
                  <a:fillRect l="-18966" r="-6897" b="-196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kstfelt 39">
            <a:extLst>
              <a:ext uri="{FF2B5EF4-FFF2-40B4-BE49-F238E27FC236}">
                <a16:creationId xmlns:a16="http://schemas.microsoft.com/office/drawing/2014/main" id="{B4BC8E48-E5D6-14E2-6338-D3D0A3F46049}"/>
              </a:ext>
            </a:extLst>
          </p:cNvPr>
          <p:cNvSpPr txBox="1"/>
          <p:nvPr/>
        </p:nvSpPr>
        <p:spPr>
          <a:xfrm>
            <a:off x="390525" y="124388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The basic idea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9BDE25F2-DFF7-852E-2C68-3441D955378A}"/>
              </a:ext>
            </a:extLst>
          </p:cNvPr>
          <p:cNvSpPr txBox="1"/>
          <p:nvPr/>
        </p:nvSpPr>
        <p:spPr>
          <a:xfrm>
            <a:off x="390525" y="1835255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The single diode model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42" name="Billede 41">
            <a:extLst>
              <a:ext uri="{FF2B5EF4-FFF2-40B4-BE49-F238E27FC236}">
                <a16:creationId xmlns:a16="http://schemas.microsoft.com/office/drawing/2014/main" id="{F1C17CE3-F9BF-CFCA-7675-3BC70CDBDC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0766"/>
          <a:stretch/>
        </p:blipFill>
        <p:spPr>
          <a:xfrm>
            <a:off x="8394020" y="244287"/>
            <a:ext cx="3395914" cy="2166407"/>
          </a:xfrm>
          <a:prstGeom prst="rect">
            <a:avLst/>
          </a:prstGeom>
        </p:spPr>
      </p:pic>
      <p:sp>
        <p:nvSpPr>
          <p:cNvPr id="43" name="Tekstfelt 42">
            <a:extLst>
              <a:ext uri="{FF2B5EF4-FFF2-40B4-BE49-F238E27FC236}">
                <a16:creationId xmlns:a16="http://schemas.microsoft.com/office/drawing/2014/main" id="{9A84DEA8-FB26-AC23-9A6E-B78588CD1E5D}"/>
              </a:ext>
            </a:extLst>
          </p:cNvPr>
          <p:cNvSpPr txBox="1"/>
          <p:nvPr/>
        </p:nvSpPr>
        <p:spPr>
          <a:xfrm>
            <a:off x="7754827" y="-27384"/>
            <a:ext cx="450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I-V characteristics at different temperatures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44" name="Tekstfelt 43">
            <a:extLst>
              <a:ext uri="{FF2B5EF4-FFF2-40B4-BE49-F238E27FC236}">
                <a16:creationId xmlns:a16="http://schemas.microsoft.com/office/drawing/2014/main" id="{D8C06735-54DB-14D2-AD4C-6554AEAB1B3F}"/>
              </a:ext>
            </a:extLst>
          </p:cNvPr>
          <p:cNvSpPr txBox="1"/>
          <p:nvPr/>
        </p:nvSpPr>
        <p:spPr>
          <a:xfrm>
            <a:off x="6043204" y="124388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u="sng" dirty="0">
                <a:solidFill>
                  <a:prstClr val="black"/>
                </a:solidFill>
                <a:latin typeface="AU Passata"/>
              </a:rPr>
              <a:t>Method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1A6CC1F-ACEC-9F5A-C567-8D101128DD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143"/>
          <a:stretch/>
        </p:blipFill>
        <p:spPr>
          <a:xfrm>
            <a:off x="8355071" y="2620715"/>
            <a:ext cx="3499981" cy="2248445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A53CD6CD-A261-ED3D-47EE-529DC11BA5C9}"/>
              </a:ext>
            </a:extLst>
          </p:cNvPr>
          <p:cNvSpPr txBox="1"/>
          <p:nvPr/>
        </p:nvSpPr>
        <p:spPr>
          <a:xfrm>
            <a:off x="7988649" y="2441638"/>
            <a:ext cx="443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I-V characteristics at different irradiations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41707D14-3E19-454B-D102-1205A04146BF}"/>
                  </a:ext>
                </a:extLst>
              </p:cNvPr>
              <p:cNvSpPr txBox="1"/>
              <p:nvPr/>
            </p:nvSpPr>
            <p:spPr>
              <a:xfrm>
                <a:off x="1640788" y="4921732"/>
                <a:ext cx="5459700" cy="51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𝑐𝑒𝑙𝑙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𝑐𝑒𝑙𝑙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𝑐𝑒𝑙𝑙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𝑆𝑇𝐶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𝑆𝑇𝐶</m:t>
                          </m:r>
                        </m:sub>
                      </m:sSub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41707D14-3E19-454B-D102-1205A0414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788" y="4921732"/>
                <a:ext cx="5459700" cy="510524"/>
              </a:xfrm>
              <a:prstGeom prst="rect">
                <a:avLst/>
              </a:prstGeom>
              <a:blipFill>
                <a:blip r:embed="rId10"/>
                <a:stretch>
                  <a:fillRect l="-335" t="-4762" b="-1309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kstfelt 9">
            <a:extLst>
              <a:ext uri="{FF2B5EF4-FFF2-40B4-BE49-F238E27FC236}">
                <a16:creationId xmlns:a16="http://schemas.microsoft.com/office/drawing/2014/main" id="{5971CE15-689C-92BB-DD6B-1F819557C454}"/>
              </a:ext>
            </a:extLst>
          </p:cNvPr>
          <p:cNvSpPr txBox="1"/>
          <p:nvPr/>
        </p:nvSpPr>
        <p:spPr>
          <a:xfrm>
            <a:off x="5198462" y="1840161"/>
            <a:ext cx="2658020" cy="16373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Estimate SDM parameters at STC from data sheet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Calculate SDM parameters at EPOAI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Calculate MPP</a:t>
            </a:r>
            <a:endParaRPr lang="da-DK" sz="1600" dirty="0">
              <a:latin typeface="+mn-lt"/>
            </a:endParaRPr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672EFDEB-F8AE-C88D-668B-5DCD53DCF5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2080" y="4910660"/>
            <a:ext cx="3888432" cy="1898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kstfelt 36">
                <a:extLst>
                  <a:ext uri="{FF2B5EF4-FFF2-40B4-BE49-F238E27FC236}">
                    <a16:creationId xmlns:a16="http://schemas.microsoft.com/office/drawing/2014/main" id="{23583B3A-E061-D263-2BE0-57DEA0F891C6}"/>
                  </a:ext>
                </a:extLst>
              </p:cNvPr>
              <p:cNvSpPr txBox="1"/>
              <p:nvPr/>
            </p:nvSpPr>
            <p:spPr>
              <a:xfrm>
                <a:off x="8838504" y="5488056"/>
                <a:ext cx="303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37" name="Tekstfelt 36">
                <a:extLst>
                  <a:ext uri="{FF2B5EF4-FFF2-40B4-BE49-F238E27FC236}">
                    <a16:creationId xmlns:a16="http://schemas.microsoft.com/office/drawing/2014/main" id="{23583B3A-E061-D263-2BE0-57DEA0F89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04" y="5488056"/>
                <a:ext cx="303608" cy="276999"/>
              </a:xfrm>
              <a:prstGeom prst="rect">
                <a:avLst/>
              </a:prstGeom>
              <a:blipFill>
                <a:blip r:embed="rId12"/>
                <a:stretch>
                  <a:fillRect l="-18000" r="-6000" b="-1956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felt 2">
            <a:extLst>
              <a:ext uri="{FF2B5EF4-FFF2-40B4-BE49-F238E27FC236}">
                <a16:creationId xmlns:a16="http://schemas.microsoft.com/office/drawing/2014/main" id="{B8B4C27C-D0FF-C68E-9B1A-FABEC2707B1E}"/>
              </a:ext>
            </a:extLst>
          </p:cNvPr>
          <p:cNvSpPr txBox="1"/>
          <p:nvPr/>
        </p:nvSpPr>
        <p:spPr>
          <a:xfrm>
            <a:off x="542925" y="4509120"/>
            <a:ext cx="252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Simple relation for MPP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4A04C48-A61C-D283-878E-CFF7DF89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674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4438228" y="4797151"/>
            <a:ext cx="1604716" cy="187158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81FCED5E-A872-9E84-5247-CBF667AC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80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60E2A-648A-00F5-E095-691E24A9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 </a:t>
            </a:r>
            <a:endParaRPr lang="da-DK" dirty="0"/>
          </a:p>
        </p:txBody>
      </p:sp>
      <p:pic>
        <p:nvPicPr>
          <p:cNvPr id="6" name="Pladsholder til indhold 5" descr="Et billede, der indeholder tekst, skærmbillede, Font/skrifttype, diagram&#10;&#10;Automatisk genereret beskrivelse">
            <a:extLst>
              <a:ext uri="{FF2B5EF4-FFF2-40B4-BE49-F238E27FC236}">
                <a16:creationId xmlns:a16="http://schemas.microsoft.com/office/drawing/2014/main" id="{011BCB38-ECC5-A2CE-B63E-EF77E4C45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33" y="1268760"/>
            <a:ext cx="9145959" cy="4913660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CA327677-D7BA-F161-395C-CCF9205E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091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4294212" y="3757018"/>
            <a:ext cx="1748732" cy="7521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C9B4D2D-F4FD-6107-5474-822A0DB7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81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FB225-1755-52B2-1638-DF845796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model</a:t>
            </a:r>
            <a:endParaRPr lang="da-DK" dirty="0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807EB933-1E36-D294-8FB2-520EA2F3950F}"/>
              </a:ext>
            </a:extLst>
          </p:cNvPr>
          <p:cNvSpPr/>
          <p:nvPr/>
        </p:nvSpPr>
        <p:spPr>
          <a:xfrm>
            <a:off x="6759013" y="1198956"/>
            <a:ext cx="4572000" cy="2435509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041E13B3-79BC-2BB7-9C70-6002C8E433D0}"/>
              </a:ext>
            </a:extLst>
          </p:cNvPr>
          <p:cNvSpPr/>
          <p:nvPr/>
        </p:nvSpPr>
        <p:spPr>
          <a:xfrm>
            <a:off x="860987" y="1264376"/>
            <a:ext cx="4572000" cy="2435509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4628B04C-F655-EA80-9C25-6094C9AA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3825609"/>
            <a:ext cx="3881074" cy="2823149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0F4508CF-14FC-2EFC-D806-6F8DDEE78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64" y="3828227"/>
            <a:ext cx="3881074" cy="2823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E99B09C0-9814-C4B7-41AE-D40B0F87DBB3}"/>
                  </a:ext>
                </a:extLst>
              </p:cNvPr>
              <p:cNvSpPr txBox="1"/>
              <p:nvPr/>
            </p:nvSpPr>
            <p:spPr>
              <a:xfrm>
                <a:off x="1620549" y="2588458"/>
                <a:ext cx="3449214" cy="574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E99B09C0-9814-C4B7-41AE-D40B0F87D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49" y="2588458"/>
                <a:ext cx="3449214" cy="574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4565FF48-6970-8348-7D28-33BB2955A01F}"/>
                  </a:ext>
                </a:extLst>
              </p:cNvPr>
              <p:cNvSpPr txBox="1"/>
              <p:nvPr/>
            </p:nvSpPr>
            <p:spPr>
              <a:xfrm>
                <a:off x="8075252" y="2251194"/>
                <a:ext cx="3108479" cy="300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𝑊𝑆</m:t>
                          </m:r>
                        </m:sup>
                      </m:sSup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4565FF48-6970-8348-7D28-33BB2955A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252" y="2251194"/>
                <a:ext cx="3108479" cy="300467"/>
              </a:xfrm>
              <a:prstGeom prst="rect">
                <a:avLst/>
              </a:prstGeom>
              <a:blipFill>
                <a:blip r:embed="rId5"/>
                <a:stretch>
                  <a:fillRect l="-1569" t="-2000" b="-1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17246439-9171-B5DC-7A08-A24E8FCF4E22}"/>
                  </a:ext>
                </a:extLst>
              </p:cNvPr>
              <p:cNvSpPr txBox="1"/>
              <p:nvPr/>
            </p:nvSpPr>
            <p:spPr>
              <a:xfrm>
                <a:off x="8463021" y="2857196"/>
                <a:ext cx="2694327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US" sz="18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17246439-9171-B5DC-7A08-A24E8FCF4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21" y="2857196"/>
                <a:ext cx="2694327" cy="565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kstfelt 23">
            <a:extLst>
              <a:ext uri="{FF2B5EF4-FFF2-40B4-BE49-F238E27FC236}">
                <a16:creationId xmlns:a16="http://schemas.microsoft.com/office/drawing/2014/main" id="{B411C557-3DC7-5177-9EB4-35E9B36476EB}"/>
              </a:ext>
            </a:extLst>
          </p:cNvPr>
          <p:cNvSpPr txBox="1"/>
          <p:nvPr/>
        </p:nvSpPr>
        <p:spPr>
          <a:xfrm>
            <a:off x="7331659" y="1237630"/>
            <a:ext cx="342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u="sng" dirty="0">
                <a:solidFill>
                  <a:prstClr val="black"/>
                </a:solidFill>
                <a:latin typeface="AU Passata"/>
              </a:rPr>
              <a:t>Sandia Array Performance Model</a:t>
            </a:r>
            <a:endParaRPr lang="da-DK" sz="1800" u="sng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5F34442F-CA1A-3A12-0EC5-A4797285A81A}"/>
              </a:ext>
            </a:extLst>
          </p:cNvPr>
          <p:cNvSpPr txBox="1"/>
          <p:nvPr/>
        </p:nvSpPr>
        <p:spPr>
          <a:xfrm>
            <a:off x="1539752" y="1374188"/>
            <a:ext cx="321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u="sng" dirty="0" err="1">
                <a:solidFill>
                  <a:prstClr val="black"/>
                </a:solidFill>
                <a:latin typeface="AU Passata"/>
              </a:rPr>
              <a:t>Pvsyst</a:t>
            </a:r>
            <a:r>
              <a:rPr lang="en-US" sz="1800" u="sng" dirty="0">
                <a:solidFill>
                  <a:prstClr val="black"/>
                </a:solidFill>
                <a:latin typeface="AU Passata"/>
              </a:rPr>
              <a:t> – constant heat transfer</a:t>
            </a:r>
            <a:endParaRPr lang="da-DK" sz="1800" u="sng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D0A18E66-1856-39EB-5FD0-0AC6918F5201}"/>
              </a:ext>
            </a:extLst>
          </p:cNvPr>
          <p:cNvSpPr txBox="1"/>
          <p:nvPr/>
        </p:nvSpPr>
        <p:spPr>
          <a:xfrm>
            <a:off x="955940" y="2093402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Cell temperature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3FEAA4CD-A229-0086-10DB-4C96AEECC741}"/>
              </a:ext>
            </a:extLst>
          </p:cNvPr>
          <p:cNvSpPr txBox="1"/>
          <p:nvPr/>
        </p:nvSpPr>
        <p:spPr>
          <a:xfrm>
            <a:off x="6829726" y="1874882"/>
            <a:ext cx="221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Module temperature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58DA8F98-5481-7375-0301-DF7D5A18079F}"/>
              </a:ext>
            </a:extLst>
          </p:cNvPr>
          <p:cNvSpPr txBox="1"/>
          <p:nvPr/>
        </p:nvSpPr>
        <p:spPr>
          <a:xfrm>
            <a:off x="6829726" y="2645146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Cell temperature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0D1898C7-1212-A7E1-8AC7-D65C70E6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40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FB225-1755-52B2-1638-DF845796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model</a:t>
            </a:r>
            <a:endParaRPr lang="da-DK" dirty="0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807EB933-1E36-D294-8FB2-520EA2F3950F}"/>
              </a:ext>
            </a:extLst>
          </p:cNvPr>
          <p:cNvSpPr/>
          <p:nvPr/>
        </p:nvSpPr>
        <p:spPr>
          <a:xfrm>
            <a:off x="6759013" y="1198956"/>
            <a:ext cx="4572000" cy="2435509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041E13B3-79BC-2BB7-9C70-6002C8E433D0}"/>
              </a:ext>
            </a:extLst>
          </p:cNvPr>
          <p:cNvSpPr/>
          <p:nvPr/>
        </p:nvSpPr>
        <p:spPr>
          <a:xfrm>
            <a:off x="860987" y="1264376"/>
            <a:ext cx="4572000" cy="2435509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4628B04C-F655-EA80-9C25-6094C9AA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3825609"/>
            <a:ext cx="3881074" cy="2823149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0F4508CF-14FC-2EFC-D806-6F8DDEE78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64" y="3828227"/>
            <a:ext cx="3881074" cy="2823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E99B09C0-9814-C4B7-41AE-D40B0F87DBB3}"/>
                  </a:ext>
                </a:extLst>
              </p:cNvPr>
              <p:cNvSpPr txBox="1"/>
              <p:nvPr/>
            </p:nvSpPr>
            <p:spPr>
              <a:xfrm>
                <a:off x="1620549" y="2588458"/>
                <a:ext cx="3449214" cy="574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E99B09C0-9814-C4B7-41AE-D40B0F87D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49" y="2588458"/>
                <a:ext cx="3449214" cy="574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4565FF48-6970-8348-7D28-33BB2955A01F}"/>
                  </a:ext>
                </a:extLst>
              </p:cNvPr>
              <p:cNvSpPr txBox="1"/>
              <p:nvPr/>
            </p:nvSpPr>
            <p:spPr>
              <a:xfrm>
                <a:off x="8075252" y="2251194"/>
                <a:ext cx="3108479" cy="300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𝑃𝑂𝐴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𝑊𝑆</m:t>
                          </m:r>
                        </m:sup>
                      </m:sSup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4565FF48-6970-8348-7D28-33BB2955A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252" y="2251194"/>
                <a:ext cx="3108479" cy="300467"/>
              </a:xfrm>
              <a:prstGeom prst="rect">
                <a:avLst/>
              </a:prstGeom>
              <a:blipFill>
                <a:blip r:embed="rId5"/>
                <a:stretch>
                  <a:fillRect l="-1569" t="-2000" b="-1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17246439-9171-B5DC-7A08-A24E8FCF4E22}"/>
                  </a:ext>
                </a:extLst>
              </p:cNvPr>
              <p:cNvSpPr txBox="1"/>
              <p:nvPr/>
            </p:nvSpPr>
            <p:spPr>
              <a:xfrm>
                <a:off x="8463021" y="2857196"/>
                <a:ext cx="2694327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US" sz="18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a-DK" sz="1800" dirty="0">
                  <a:solidFill>
                    <a:prstClr val="black"/>
                  </a:solidFill>
                  <a:latin typeface="AU Passata"/>
                </a:endParaRPr>
              </a:p>
            </p:txBody>
          </p:sp>
        </mc:Choice>
        <mc:Fallback xmlns="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17246439-9171-B5DC-7A08-A24E8FCF4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21" y="2857196"/>
                <a:ext cx="2694327" cy="565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kstfelt 23">
            <a:extLst>
              <a:ext uri="{FF2B5EF4-FFF2-40B4-BE49-F238E27FC236}">
                <a16:creationId xmlns:a16="http://schemas.microsoft.com/office/drawing/2014/main" id="{B411C557-3DC7-5177-9EB4-35E9B36476EB}"/>
              </a:ext>
            </a:extLst>
          </p:cNvPr>
          <p:cNvSpPr txBox="1"/>
          <p:nvPr/>
        </p:nvSpPr>
        <p:spPr>
          <a:xfrm>
            <a:off x="7331659" y="1237630"/>
            <a:ext cx="342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u="sng" dirty="0">
                <a:solidFill>
                  <a:prstClr val="black"/>
                </a:solidFill>
                <a:latin typeface="AU Passata"/>
              </a:rPr>
              <a:t>Sandia Array Performance Model</a:t>
            </a:r>
            <a:endParaRPr lang="da-DK" sz="1800" u="sng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5F34442F-CA1A-3A12-0EC5-A4797285A81A}"/>
              </a:ext>
            </a:extLst>
          </p:cNvPr>
          <p:cNvSpPr txBox="1"/>
          <p:nvPr/>
        </p:nvSpPr>
        <p:spPr>
          <a:xfrm>
            <a:off x="1539752" y="1374188"/>
            <a:ext cx="321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u="sng" dirty="0" err="1">
                <a:solidFill>
                  <a:prstClr val="black"/>
                </a:solidFill>
                <a:latin typeface="AU Passata"/>
              </a:rPr>
              <a:t>Pvsyst</a:t>
            </a:r>
            <a:r>
              <a:rPr lang="en-US" sz="1800" u="sng" dirty="0">
                <a:solidFill>
                  <a:prstClr val="black"/>
                </a:solidFill>
                <a:latin typeface="AU Passata"/>
              </a:rPr>
              <a:t> – constant heat transfer</a:t>
            </a:r>
            <a:endParaRPr lang="da-DK" sz="1800" u="sng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D0A18E66-1856-39EB-5FD0-0AC6918F5201}"/>
              </a:ext>
            </a:extLst>
          </p:cNvPr>
          <p:cNvSpPr txBox="1"/>
          <p:nvPr/>
        </p:nvSpPr>
        <p:spPr>
          <a:xfrm>
            <a:off x="955940" y="2093402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Cell temperature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3FEAA4CD-A229-0086-10DB-4C96AEECC741}"/>
              </a:ext>
            </a:extLst>
          </p:cNvPr>
          <p:cNvSpPr txBox="1"/>
          <p:nvPr/>
        </p:nvSpPr>
        <p:spPr>
          <a:xfrm>
            <a:off x="6829726" y="1874882"/>
            <a:ext cx="221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Module temperature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58DA8F98-5481-7375-0301-DF7D5A18079F}"/>
              </a:ext>
            </a:extLst>
          </p:cNvPr>
          <p:cNvSpPr txBox="1"/>
          <p:nvPr/>
        </p:nvSpPr>
        <p:spPr>
          <a:xfrm>
            <a:off x="6829726" y="2645146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Cell temperature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0D1898C7-1212-A7E1-8AC7-D65C70E6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3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4294212" y="3757018"/>
            <a:ext cx="1748732" cy="7521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60C1C29C-A3FF-CE42-F42A-E982711D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9179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diagram, Plan, Teknisk tegning&#10;&#10;Automatisk genereret beskrivelse">
            <a:extLst>
              <a:ext uri="{FF2B5EF4-FFF2-40B4-BE49-F238E27FC236}">
                <a16:creationId xmlns:a16="http://schemas.microsoft.com/office/drawing/2014/main" id="{8B129809-C74B-C32C-5FD5-FA738C61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" y="620688"/>
            <a:ext cx="10949118" cy="6256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A2B29-C956-1D8C-C110-FF5C876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chain</a:t>
            </a:r>
            <a:endParaRPr lang="da-DK" dirty="0"/>
          </a:p>
        </p:txBody>
      </p:sp>
      <p:sp>
        <p:nvSpPr>
          <p:cNvPr id="76" name="Rektangel 75">
            <a:extLst>
              <a:ext uri="{FF2B5EF4-FFF2-40B4-BE49-F238E27FC236}">
                <a16:creationId xmlns:a16="http://schemas.microsoft.com/office/drawing/2014/main" id="{0E27D76D-0579-4279-E922-9A661B58CDBE}"/>
              </a:ext>
            </a:extLst>
          </p:cNvPr>
          <p:cNvSpPr/>
          <p:nvPr/>
        </p:nvSpPr>
        <p:spPr>
          <a:xfrm>
            <a:off x="5590356" y="1003687"/>
            <a:ext cx="4032448" cy="2497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7" name="Tekstfelt 76">
            <a:extLst>
              <a:ext uri="{FF2B5EF4-FFF2-40B4-BE49-F238E27FC236}">
                <a16:creationId xmlns:a16="http://schemas.microsoft.com/office/drawing/2014/main" id="{264582BD-2951-3F4B-6245-53882DEE962F}"/>
              </a:ext>
            </a:extLst>
          </p:cNvPr>
          <p:cNvSpPr txBox="1"/>
          <p:nvPr/>
        </p:nvSpPr>
        <p:spPr>
          <a:xfrm>
            <a:off x="5987477" y="3252366"/>
            <a:ext cx="1660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- Simple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8" name="Tekstfelt 77">
            <a:extLst>
              <a:ext uri="{FF2B5EF4-FFF2-40B4-BE49-F238E27FC236}">
                <a16:creationId xmlns:a16="http://schemas.microsoft.com/office/drawing/2014/main" id="{1DC59FDD-5DF2-E9D4-8FE5-ACEFB340EE52}"/>
              </a:ext>
            </a:extLst>
          </p:cNvPr>
          <p:cNvSpPr txBox="1"/>
          <p:nvPr/>
        </p:nvSpPr>
        <p:spPr>
          <a:xfrm>
            <a:off x="8106663" y="3217496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Shadow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AA830C74-BA42-4522-A6DB-F4DEC30F1331}"/>
              </a:ext>
            </a:extLst>
          </p:cNvPr>
          <p:cNvSpPr txBox="1"/>
          <p:nvPr/>
        </p:nvSpPr>
        <p:spPr>
          <a:xfrm>
            <a:off x="6992877" y="3552323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Transposition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D89E4CF5-9610-2FA4-4C92-1B134FF65B2E}"/>
              </a:ext>
            </a:extLst>
          </p:cNvPr>
          <p:cNvSpPr/>
          <p:nvPr/>
        </p:nvSpPr>
        <p:spPr>
          <a:xfrm>
            <a:off x="4509713" y="4909701"/>
            <a:ext cx="6841283" cy="1697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1" name="Tekstfelt 80">
            <a:extLst>
              <a:ext uri="{FF2B5EF4-FFF2-40B4-BE49-F238E27FC236}">
                <a16:creationId xmlns:a16="http://schemas.microsoft.com/office/drawing/2014/main" id="{5766A8C8-90B2-0635-A1E9-D8A7E82CDA9E}"/>
              </a:ext>
            </a:extLst>
          </p:cNvPr>
          <p:cNvSpPr txBox="1"/>
          <p:nvPr/>
        </p:nvSpPr>
        <p:spPr>
          <a:xfrm>
            <a:off x="7457825" y="659954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Module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2" name="Billede 8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E1F5987D-2008-D7EB-B50C-599747557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" y="4632596"/>
            <a:ext cx="1604716" cy="1604716"/>
          </a:xfrm>
          <a:prstGeom prst="rect">
            <a:avLst/>
          </a:prstGeom>
        </p:spPr>
      </p:pic>
      <p:sp>
        <p:nvSpPr>
          <p:cNvPr id="83" name="Rektangel 82">
            <a:extLst>
              <a:ext uri="{FF2B5EF4-FFF2-40B4-BE49-F238E27FC236}">
                <a16:creationId xmlns:a16="http://schemas.microsoft.com/office/drawing/2014/main" id="{8E932547-5D46-CBAC-511D-088B2DD48F2B}"/>
              </a:ext>
            </a:extLst>
          </p:cNvPr>
          <p:cNvSpPr/>
          <p:nvPr/>
        </p:nvSpPr>
        <p:spPr>
          <a:xfrm>
            <a:off x="837828" y="836712"/>
            <a:ext cx="4237568" cy="222639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84" name="Tekstfelt 83">
            <a:extLst>
              <a:ext uri="{FF2B5EF4-FFF2-40B4-BE49-F238E27FC236}">
                <a16:creationId xmlns:a16="http://schemas.microsoft.com/office/drawing/2014/main" id="{F11F2A44-1B45-CDD8-1AC3-726BCC2D9DF3}"/>
              </a:ext>
            </a:extLst>
          </p:cNvPr>
          <p:cNvSpPr txBox="1"/>
          <p:nvPr/>
        </p:nvSpPr>
        <p:spPr>
          <a:xfrm>
            <a:off x="2554048" y="3156258"/>
            <a:ext cx="12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dirty="0">
                <a:solidFill>
                  <a:prstClr val="black"/>
                </a:solidFill>
                <a:latin typeface="AU Passata"/>
              </a:rPr>
              <a:t>Inputs to model</a:t>
            </a:r>
            <a:endParaRPr lang="da-DK" sz="12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86" name="Billede 85">
            <a:extLst>
              <a:ext uri="{FF2B5EF4-FFF2-40B4-BE49-F238E27FC236}">
                <a16:creationId xmlns:a16="http://schemas.microsoft.com/office/drawing/2014/main" id="{1447D0CE-F3BE-24A4-62E7-5C7A13C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1" y="6347463"/>
            <a:ext cx="771633" cy="39058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FF9ECE54-D622-59A5-A9A8-8A07C92E814A}"/>
              </a:ext>
            </a:extLst>
          </p:cNvPr>
          <p:cNvSpPr/>
          <p:nvPr/>
        </p:nvSpPr>
        <p:spPr>
          <a:xfrm>
            <a:off x="2185440" y="5013176"/>
            <a:ext cx="1676724" cy="14407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C58EAFA-4C1C-1856-0A9D-DF754F31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501" y="6218205"/>
            <a:ext cx="838317" cy="485843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5DC99D8C-4CAF-F9AE-868F-6FBC5579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58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D656DC8E-6FBD-84F4-E79D-6491AFCE28F9}"/>
              </a:ext>
            </a:extLst>
          </p:cNvPr>
          <p:cNvSpPr/>
          <p:nvPr/>
        </p:nvSpPr>
        <p:spPr>
          <a:xfrm>
            <a:off x="351382" y="2708028"/>
            <a:ext cx="5815038" cy="1179041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C59A04-1582-2E0E-FD64-E889742AE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0"/>
          <a:stretch/>
        </p:blipFill>
        <p:spPr>
          <a:xfrm>
            <a:off x="855671" y="4030440"/>
            <a:ext cx="3945715" cy="2782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380B36-8E91-C2DD-052C-6D4B56E2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 MODEL</a:t>
            </a: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7F9C927C-C8B4-9F86-8BEB-EA04091F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64" y="3501008"/>
            <a:ext cx="4103110" cy="304686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37F6F14-9D28-DCE1-23C5-EBE769AC5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64" y="322370"/>
            <a:ext cx="4103110" cy="3046864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26E62566-5BBF-9E2B-093A-A12916348BB3}"/>
              </a:ext>
            </a:extLst>
          </p:cNvPr>
          <p:cNvSpPr txBox="1"/>
          <p:nvPr/>
        </p:nvSpPr>
        <p:spPr>
          <a:xfrm>
            <a:off x="693812" y="1628800"/>
            <a:ext cx="5371792" cy="7017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Inverter efficiency depend on the load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Sandia Model vs Logarithmic fit 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Tilted inverter low efficiency at low temperature – snow?</a:t>
            </a:r>
            <a:endParaRPr lang="da-DK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57B9534-66A1-F055-5B33-0A0AFF5CB9BA}"/>
                  </a:ext>
                </a:extLst>
              </p:cNvPr>
              <p:cNvSpPr txBox="1"/>
              <p:nvPr/>
            </p:nvSpPr>
            <p:spPr>
              <a:xfrm>
                <a:off x="623151" y="3106438"/>
                <a:ext cx="5310749" cy="525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𝑑𝑐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57B9534-66A1-F055-5B33-0A0AFF5CB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1" y="3106438"/>
                <a:ext cx="5310749" cy="525593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ktangel 10">
            <a:extLst>
              <a:ext uri="{FF2B5EF4-FFF2-40B4-BE49-F238E27FC236}">
                <a16:creationId xmlns:a16="http://schemas.microsoft.com/office/drawing/2014/main" id="{7A41014C-95CE-7D8F-06D3-B410DE12BC78}"/>
              </a:ext>
            </a:extLst>
          </p:cNvPr>
          <p:cNvSpPr/>
          <p:nvPr/>
        </p:nvSpPr>
        <p:spPr>
          <a:xfrm>
            <a:off x="351382" y="1484784"/>
            <a:ext cx="5815038" cy="1008112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2F55DADF-8882-5C12-64A9-897D95B33F25}"/>
              </a:ext>
            </a:extLst>
          </p:cNvPr>
          <p:cNvSpPr txBox="1"/>
          <p:nvPr/>
        </p:nvSpPr>
        <p:spPr>
          <a:xfrm>
            <a:off x="693812" y="2846112"/>
            <a:ext cx="125515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Sandia Model</a:t>
            </a:r>
            <a:endParaRPr lang="da-DK" sz="1600" dirty="0">
              <a:latin typeface="+mn-lt"/>
            </a:endParaRPr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A2D4A934-AEEF-A215-B9AE-5B3F5BB1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067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D656DC8E-6FBD-84F4-E79D-6491AFCE28F9}"/>
              </a:ext>
            </a:extLst>
          </p:cNvPr>
          <p:cNvSpPr/>
          <p:nvPr/>
        </p:nvSpPr>
        <p:spPr>
          <a:xfrm>
            <a:off x="351382" y="2708028"/>
            <a:ext cx="5815038" cy="1179041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C59A04-1582-2E0E-FD64-E889742AE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0"/>
          <a:stretch/>
        </p:blipFill>
        <p:spPr>
          <a:xfrm>
            <a:off x="855671" y="4030440"/>
            <a:ext cx="3945715" cy="2782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380B36-8E91-C2DD-052C-6D4B56E2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 MODEL</a:t>
            </a: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7F9C927C-C8B4-9F86-8BEB-EA04091F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64" y="3501008"/>
            <a:ext cx="4103110" cy="304686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37F6F14-9D28-DCE1-23C5-EBE769AC5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64" y="322370"/>
            <a:ext cx="4103110" cy="3046864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26E62566-5BBF-9E2B-093A-A12916348BB3}"/>
              </a:ext>
            </a:extLst>
          </p:cNvPr>
          <p:cNvSpPr txBox="1"/>
          <p:nvPr/>
        </p:nvSpPr>
        <p:spPr>
          <a:xfrm>
            <a:off x="693812" y="1628800"/>
            <a:ext cx="5371792" cy="7017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Inverter efficiency depend on the load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Sandia Model vs Logarithmic fit 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Tilted inverter low efficiency at low temperature – snow?</a:t>
            </a:r>
            <a:endParaRPr lang="da-DK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57B9534-66A1-F055-5B33-0A0AFF5CB9BA}"/>
                  </a:ext>
                </a:extLst>
              </p:cNvPr>
              <p:cNvSpPr txBox="1"/>
              <p:nvPr/>
            </p:nvSpPr>
            <p:spPr>
              <a:xfrm>
                <a:off x="623151" y="3106438"/>
                <a:ext cx="5310749" cy="525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𝑑𝑐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57B9534-66A1-F055-5B33-0A0AFF5CB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1" y="3106438"/>
                <a:ext cx="5310749" cy="525593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ktangel 10">
            <a:extLst>
              <a:ext uri="{FF2B5EF4-FFF2-40B4-BE49-F238E27FC236}">
                <a16:creationId xmlns:a16="http://schemas.microsoft.com/office/drawing/2014/main" id="{7A41014C-95CE-7D8F-06D3-B410DE12BC78}"/>
              </a:ext>
            </a:extLst>
          </p:cNvPr>
          <p:cNvSpPr/>
          <p:nvPr/>
        </p:nvSpPr>
        <p:spPr>
          <a:xfrm>
            <a:off x="351382" y="1484784"/>
            <a:ext cx="5815038" cy="1008112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2F55DADF-8882-5C12-64A9-897D95B33F25}"/>
              </a:ext>
            </a:extLst>
          </p:cNvPr>
          <p:cNvSpPr txBox="1"/>
          <p:nvPr/>
        </p:nvSpPr>
        <p:spPr>
          <a:xfrm>
            <a:off x="693812" y="2846112"/>
            <a:ext cx="125515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Sandia Model</a:t>
            </a:r>
            <a:endParaRPr lang="da-DK" sz="1600" dirty="0">
              <a:latin typeface="+mn-lt"/>
            </a:endParaRPr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A2D4A934-AEEF-A215-B9AE-5B3F5BB1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436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083B7-12DA-7246-F87A-677258F814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0C5576A-EC08-0CB1-B707-1425EA5A9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effective irradiance and AC power with the optimized performance model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5DD81C2-3561-C0BE-5E1E-7A5FEB26ACD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82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B06CF0-51F4-A745-1682-5E0E39E5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irradiance - Tilted</a:t>
            </a:r>
            <a:br>
              <a:rPr lang="da-DK" dirty="0"/>
            </a:br>
            <a:endParaRPr lang="da-DK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98923347-E9FB-5639-0B54-A8947FB2F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97"/>
          <a:stretch/>
        </p:blipFill>
        <p:spPr>
          <a:xfrm>
            <a:off x="10254" y="2279618"/>
            <a:ext cx="4011933" cy="400060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8D9085A7-B654-3E25-CC9C-FBDDA1412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1"/>
          <a:stretch/>
        </p:blipFill>
        <p:spPr>
          <a:xfrm>
            <a:off x="4022187" y="2279618"/>
            <a:ext cx="4080514" cy="417371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0A41094-D3F1-974E-BE7C-1E3201FA57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11"/>
          <a:stretch/>
        </p:blipFill>
        <p:spPr>
          <a:xfrm>
            <a:off x="8102701" y="2279618"/>
            <a:ext cx="4080511" cy="4173718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4BDFB8E1-B9B5-4953-6EBA-B297D69BDC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79" t="91743" r="10412"/>
          <a:stretch/>
        </p:blipFill>
        <p:spPr>
          <a:xfrm>
            <a:off x="4397997" y="6406205"/>
            <a:ext cx="3704704" cy="457296"/>
          </a:xfrm>
          <a:prstGeom prst="rect">
            <a:avLst/>
          </a:prstGeom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E1A0A4DB-0D33-62B4-6A80-6CDA2FC7D705}"/>
              </a:ext>
            </a:extLst>
          </p:cNvPr>
          <p:cNvSpPr/>
          <p:nvPr/>
        </p:nvSpPr>
        <p:spPr>
          <a:xfrm>
            <a:off x="301280" y="1124744"/>
            <a:ext cx="11728795" cy="1115205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7B57E3B0-58E5-531F-1F6D-B7EBFE983D26}"/>
              </a:ext>
            </a:extLst>
          </p:cNvPr>
          <p:cNvSpPr txBox="1"/>
          <p:nvPr/>
        </p:nvSpPr>
        <p:spPr>
          <a:xfrm>
            <a:off x="374230" y="1098610"/>
            <a:ext cx="9377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Good prediction of upward facing side most of 05-12.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Over prediction of downward facing side in the afternoon 05-12 -&gt; over predicts total.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Slight under prediction of upward facing side in the morning of 05-11.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Good prediction of downward facing side of 05-11.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C459CC80-F328-473F-F297-5FDB74DC6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747" y="6280223"/>
            <a:ext cx="470946" cy="159514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4324D690-6294-96E6-5E8C-6BA978FC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015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CCB08-622C-667D-3416-BA5A9144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irradiance - Vertical</a:t>
            </a:r>
            <a:br>
              <a:rPr lang="da-DK" dirty="0"/>
            </a:br>
            <a:endParaRPr lang="da-DK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5EEF770F-99FD-BE7A-4374-158A23EC0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85"/>
          <a:stretch/>
        </p:blipFill>
        <p:spPr>
          <a:xfrm>
            <a:off x="8042910" y="2171282"/>
            <a:ext cx="4149090" cy="4142901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3C8E4FCA-1A05-3582-4EEF-F8CBA4343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85"/>
          <a:stretch/>
        </p:blipFill>
        <p:spPr>
          <a:xfrm>
            <a:off x="4021454" y="2171282"/>
            <a:ext cx="4149092" cy="4142901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9417928F-4263-AEEE-F953-2FE97ADA6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0" t="91805" r="10320"/>
          <a:stretch/>
        </p:blipFill>
        <p:spPr>
          <a:xfrm>
            <a:off x="3963128" y="6314182"/>
            <a:ext cx="4431937" cy="543818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28AC247D-3EBC-33CF-3BEF-EFC5A387DA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85"/>
          <a:stretch/>
        </p:blipFill>
        <p:spPr>
          <a:xfrm>
            <a:off x="0" y="2171281"/>
            <a:ext cx="4091942" cy="4142901"/>
          </a:xfrm>
          <a:prstGeom prst="rect">
            <a:avLst/>
          </a:prstGeom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03FFAE62-BF57-C4C1-70C9-B58A8C8E1532}"/>
              </a:ext>
            </a:extLst>
          </p:cNvPr>
          <p:cNvSpPr/>
          <p:nvPr/>
        </p:nvSpPr>
        <p:spPr>
          <a:xfrm>
            <a:off x="249422" y="1124744"/>
            <a:ext cx="11694927" cy="1016802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C6DCF9F9-7F75-B4A0-A7DA-E34B8BAAB806}"/>
              </a:ext>
            </a:extLst>
          </p:cNvPr>
          <p:cNvSpPr txBox="1"/>
          <p:nvPr/>
        </p:nvSpPr>
        <p:spPr>
          <a:xfrm>
            <a:off x="454473" y="1125225"/>
            <a:ext cx="7876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The model under predicts the irradiance in the morning of 05-17 and 05-12.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The model over predicts the irradiance in the afternoon of 05-12.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Good prediction in overcast conditions on 05-11. 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3852261-39A4-0FCD-F9BF-649C261B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581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472C0-EEC9-642C-0A53-755753286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pv</a:t>
            </a:r>
            <a:r>
              <a:rPr lang="en-US" dirty="0"/>
              <a:t> installation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0323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FEB17-9E9B-F9E6-2FB3-76EC7F40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 power generation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B7B60A57-D93E-8EED-90C9-46022914B323}"/>
              </a:ext>
            </a:extLst>
          </p:cNvPr>
          <p:cNvSpPr/>
          <p:nvPr/>
        </p:nvSpPr>
        <p:spPr>
          <a:xfrm>
            <a:off x="586583" y="1222148"/>
            <a:ext cx="11369880" cy="1414764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5CFC5377-918F-0337-ABBF-FE07E38E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12704"/>
            <a:ext cx="5895975" cy="413385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EA4043BA-49A5-A9B3-31A5-75FABCC8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2" y="2704315"/>
            <a:ext cx="5895975" cy="413385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7F00C9B4-9DBD-8182-1670-248172904D3E}"/>
              </a:ext>
            </a:extLst>
          </p:cNvPr>
          <p:cNvSpPr txBox="1"/>
          <p:nvPr/>
        </p:nvSpPr>
        <p:spPr>
          <a:xfrm>
            <a:off x="757289" y="1329365"/>
            <a:ext cx="923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Effects of shadows from structure in vertical generation in the morning of 05-12.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Slightly over prediction of generation in afternoon of 05-12 for vertical.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Inverter clipping of tilted generation on 05-12.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Small effects of </a:t>
            </a:r>
            <a:r>
              <a:rPr lang="en-US" sz="1600" dirty="0">
                <a:solidFill>
                  <a:prstClr val="black"/>
                </a:solidFill>
                <a:latin typeface="AU Passata"/>
              </a:rPr>
              <a:t>shadows</a:t>
            </a:r>
            <a:r>
              <a:rPr lang="en-US" sz="1800" dirty="0">
                <a:solidFill>
                  <a:prstClr val="black"/>
                </a:solidFill>
                <a:latin typeface="AU Passata"/>
              </a:rPr>
              <a:t> from structure and no inverter clipping in overcast conditions.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90ED9B46-CF18-B561-23CB-1504DF18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649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114A9-4ABC-A028-9C67-E33A5C66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2" y="228627"/>
            <a:ext cx="11755163" cy="752101"/>
          </a:xfrm>
        </p:spPr>
        <p:txBody>
          <a:bodyPr/>
          <a:lstStyle/>
          <a:p>
            <a:r>
              <a:rPr lang="en-US" dirty="0"/>
              <a:t>Evaluation of the Performance Model</a:t>
            </a:r>
            <a:endParaRPr lang="da-DK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A55E4EC-D48E-3AC5-026A-CDC438A135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613804"/>
              </p:ext>
            </p:extLst>
          </p:nvPr>
        </p:nvGraphicFramePr>
        <p:xfrm>
          <a:off x="243280" y="1098958"/>
          <a:ext cx="11705439" cy="521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C26362CA-62BA-836C-39C8-66621170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401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>
            <a:extLst>
              <a:ext uri="{FF2B5EF4-FFF2-40B4-BE49-F238E27FC236}">
                <a16:creationId xmlns:a16="http://schemas.microsoft.com/office/drawing/2014/main" id="{E46D69F3-7474-8C46-CDF9-3E5DAED5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236" y="5789922"/>
            <a:ext cx="3312368" cy="990738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3484367-FC74-81EF-E571-B614D084C9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185612"/>
              </p:ext>
            </p:extLst>
          </p:nvPr>
        </p:nvGraphicFramePr>
        <p:xfrm>
          <a:off x="4942284" y="1224792"/>
          <a:ext cx="6932104" cy="544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59C8F2F-822B-B72B-FF72-461386357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2" y="228627"/>
            <a:ext cx="12043195" cy="752101"/>
          </a:xfrm>
        </p:spPr>
        <p:txBody>
          <a:bodyPr/>
          <a:lstStyle/>
          <a:p>
            <a:r>
              <a:rPr lang="en-US" dirty="0"/>
              <a:t>Evaluation of the Performance Model</a:t>
            </a:r>
            <a:endParaRPr lang="da-DK" dirty="0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098F7AA5-7786-10D7-E3B6-969B156C2668}"/>
              </a:ext>
            </a:extLst>
          </p:cNvPr>
          <p:cNvSpPr/>
          <p:nvPr/>
        </p:nvSpPr>
        <p:spPr>
          <a:xfrm>
            <a:off x="4977689" y="1251460"/>
            <a:ext cx="6845417" cy="5448651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A7B9863D-0717-278E-923D-A24381B8262C}"/>
              </a:ext>
            </a:extLst>
          </p:cNvPr>
          <p:cNvSpPr/>
          <p:nvPr/>
        </p:nvSpPr>
        <p:spPr>
          <a:xfrm>
            <a:off x="209001" y="1251460"/>
            <a:ext cx="4681781" cy="2720650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C69E4910-2653-6490-8CFA-BAE7DC232324}"/>
              </a:ext>
            </a:extLst>
          </p:cNvPr>
          <p:cNvSpPr/>
          <p:nvPr/>
        </p:nvSpPr>
        <p:spPr>
          <a:xfrm>
            <a:off x="209002" y="4068531"/>
            <a:ext cx="4681781" cy="2615708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85CCA21F-FAFB-1303-F0B0-710FA5A62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573752"/>
              </p:ext>
            </p:extLst>
          </p:nvPr>
        </p:nvGraphicFramePr>
        <p:xfrm>
          <a:off x="209002" y="4149080"/>
          <a:ext cx="4681780" cy="2551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Tekstfelt 23">
            <a:extLst>
              <a:ext uri="{FF2B5EF4-FFF2-40B4-BE49-F238E27FC236}">
                <a16:creationId xmlns:a16="http://schemas.microsoft.com/office/drawing/2014/main" id="{FD9DD18B-26FD-9A37-039B-D1D36EAC9399}"/>
              </a:ext>
            </a:extLst>
          </p:cNvPr>
          <p:cNvSpPr txBox="1"/>
          <p:nvPr/>
        </p:nvSpPr>
        <p:spPr>
          <a:xfrm>
            <a:off x="295686" y="1307768"/>
            <a:ext cx="45950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U Passata"/>
              </a:rPr>
              <a:t>High errors on downward facing side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U Passata"/>
              </a:rPr>
              <a:t>5-minute resolution</a:t>
            </a:r>
            <a:endParaRPr lang="en-US" sz="15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U Passata"/>
              </a:rPr>
              <a:t>GHI sensor increases error for the west side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U Passata"/>
              </a:rPr>
              <a:t>IAM only really improves the west side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U Passata"/>
              </a:rPr>
              <a:t>Spectral modifiers gives almost no improvements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U Passata"/>
              </a:rPr>
              <a:t>Comparisons for electricity is with the noon excluded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U Passata"/>
              </a:rPr>
              <a:t>AC energy generation for all times the inverters are operating.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AU Passata"/>
              </a:rPr>
              <a:t>The model overestimates the AC generation with  4.1% and 34.5% for tilt and vertical respectively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sz="15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B21B432D-5D7B-C664-A72E-CF0BFD6B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571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lede 22">
            <a:extLst>
              <a:ext uri="{FF2B5EF4-FFF2-40B4-BE49-F238E27FC236}">
                <a16:creationId xmlns:a16="http://schemas.microsoft.com/office/drawing/2014/main" id="{E17D077D-14D8-699F-9539-E95FF801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863" y="5839922"/>
            <a:ext cx="2305372" cy="9907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845B98-B207-FF5E-46D0-6EDA5811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228627"/>
            <a:ext cx="11556000" cy="752101"/>
          </a:xfrm>
        </p:spPr>
        <p:txBody>
          <a:bodyPr/>
          <a:lstStyle/>
          <a:p>
            <a:r>
              <a:rPr lang="en-US" sz="4400" dirty="0"/>
              <a:t>System efficiency</a:t>
            </a:r>
            <a:endParaRPr lang="da-DK" sz="4400" dirty="0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1AB92CB7-61B3-80A4-31CB-629E1AB35F00}"/>
              </a:ext>
            </a:extLst>
          </p:cNvPr>
          <p:cNvSpPr/>
          <p:nvPr/>
        </p:nvSpPr>
        <p:spPr>
          <a:xfrm>
            <a:off x="333774" y="1268759"/>
            <a:ext cx="4681781" cy="1296145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2C091C0E-E661-F173-7302-E033CDC2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688" y="111960"/>
            <a:ext cx="3319272" cy="2414487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6CE055D6-F718-7444-8B69-ADE971B33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688" y="2015750"/>
            <a:ext cx="3319272" cy="2414487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8351B3D2-77DC-76AB-4A69-1C0F453C7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099" y="111960"/>
            <a:ext cx="3319272" cy="2414487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40869516-EA50-8BE9-5498-6E399C763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099" y="2015750"/>
            <a:ext cx="3319272" cy="2414487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AB9B4049-0902-8549-3087-4FE83D371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099" y="4472898"/>
            <a:ext cx="3319272" cy="2414486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C0682938-A616-2E5A-0F1C-651FF4B4B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5688" y="4472898"/>
            <a:ext cx="3319272" cy="2414486"/>
          </a:xfrm>
          <a:prstGeom prst="rect">
            <a:avLst/>
          </a:prstGeom>
        </p:spPr>
      </p:pic>
      <p:sp>
        <p:nvSpPr>
          <p:cNvPr id="22" name="Tekstfelt 21">
            <a:extLst>
              <a:ext uri="{FF2B5EF4-FFF2-40B4-BE49-F238E27FC236}">
                <a16:creationId xmlns:a16="http://schemas.microsoft.com/office/drawing/2014/main" id="{673EF180-A9D7-2D70-5A53-D655394528BC}"/>
              </a:ext>
            </a:extLst>
          </p:cNvPr>
          <p:cNvSpPr txBox="1"/>
          <p:nvPr/>
        </p:nvSpPr>
        <p:spPr>
          <a:xfrm>
            <a:off x="448477" y="2936779"/>
            <a:ext cx="42292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Can reach similar levels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Vertical lower in cloudy conditions -  structure affects all day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Vertical low in morning with sun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Inverter clipping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Snow affects the tilted installation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CD1A7D4C-12A5-B880-6634-BCBE42B2B5A0}"/>
                  </a:ext>
                </a:extLst>
              </p:cNvPr>
              <p:cNvSpPr txBox="1"/>
              <p:nvPr/>
            </p:nvSpPr>
            <p:spPr>
              <a:xfrm>
                <a:off x="448477" y="1781662"/>
                <a:ext cx="4452373" cy="522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𝑠𝑦𝑠𝑡𝑒𝑚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𝐴𝐶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𝑃𝑂𝐴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𝑓𝑟𝑜𝑛𝑡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𝑃𝑂𝐴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𝑏𝑎𝑐𝑘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den>
                      </m:f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CD1A7D4C-12A5-B880-6634-BCBE42B2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77" y="1781662"/>
                <a:ext cx="4452373" cy="522259"/>
              </a:xfrm>
              <a:prstGeom prst="rect">
                <a:avLst/>
              </a:prstGeom>
              <a:blipFill>
                <a:blip r:embed="rId9"/>
                <a:stretch>
                  <a:fillRect l="-685" t="-4651" r="-274" b="-1395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felt 4">
            <a:extLst>
              <a:ext uri="{FF2B5EF4-FFF2-40B4-BE49-F238E27FC236}">
                <a16:creationId xmlns:a16="http://schemas.microsoft.com/office/drawing/2014/main" id="{6D0C748B-E264-1987-548C-DCA4CCFBA33E}"/>
              </a:ext>
            </a:extLst>
          </p:cNvPr>
          <p:cNvSpPr txBox="1"/>
          <p:nvPr/>
        </p:nvSpPr>
        <p:spPr>
          <a:xfrm>
            <a:off x="535834" y="1484784"/>
            <a:ext cx="157921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System efficiency</a:t>
            </a:r>
            <a:endParaRPr lang="da-DK" sz="1600" dirty="0">
              <a:latin typeface="+mn-lt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6186CE5A-D18E-540B-C05F-8E10DB61B07C}"/>
              </a:ext>
            </a:extLst>
          </p:cNvPr>
          <p:cNvSpPr/>
          <p:nvPr/>
        </p:nvSpPr>
        <p:spPr>
          <a:xfrm>
            <a:off x="333772" y="2780927"/>
            <a:ext cx="4681781" cy="3312369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6BF972A-3805-65CA-68F9-8A8AA257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959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A9E2C-7AC2-2EEF-810F-292E14B3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27B596C5-CDAC-7191-154B-9850DB9B04E4}"/>
              </a:ext>
            </a:extLst>
          </p:cNvPr>
          <p:cNvSpPr/>
          <p:nvPr/>
        </p:nvSpPr>
        <p:spPr>
          <a:xfrm>
            <a:off x="330152" y="2181320"/>
            <a:ext cx="3670162" cy="4056356"/>
          </a:xfrm>
          <a:prstGeom prst="rect">
            <a:avLst/>
          </a:prstGeom>
          <a:solidFill>
            <a:srgbClr val="4EA72E">
              <a:lumMod val="60000"/>
              <a:lumOff val="40000"/>
              <a:alpha val="27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5023E017-4979-934E-4285-24657C081772}"/>
              </a:ext>
            </a:extLst>
          </p:cNvPr>
          <p:cNvSpPr/>
          <p:nvPr/>
        </p:nvSpPr>
        <p:spPr>
          <a:xfrm flipV="1">
            <a:off x="323008" y="1119686"/>
            <a:ext cx="3670162" cy="1013170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BBE5DA8E-2F7C-6C2E-8D55-83196B5A25F4}"/>
              </a:ext>
            </a:extLst>
          </p:cNvPr>
          <p:cNvSpPr txBox="1"/>
          <p:nvPr/>
        </p:nvSpPr>
        <p:spPr>
          <a:xfrm>
            <a:off x="512619" y="2182899"/>
            <a:ext cx="34556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Reaches similar system efficiencies in parts of the days just below 20%.</a:t>
            </a:r>
            <a:br>
              <a:rPr lang="en-US" sz="1600" dirty="0">
                <a:solidFill>
                  <a:prstClr val="black"/>
                </a:solidFill>
                <a:latin typeface="AU Passata"/>
              </a:rPr>
            </a:b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The efficiencies are highly influenced by the structure and inverter clipping.</a:t>
            </a:r>
            <a:br>
              <a:rPr lang="en-US" sz="1600" dirty="0">
                <a:solidFill>
                  <a:prstClr val="black"/>
                </a:solidFill>
                <a:latin typeface="AU Passata"/>
              </a:rPr>
            </a:b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Vertical generates 30% AC energy less than the tilted over the long interval.  </a:t>
            </a:r>
            <a:endParaRPr lang="da-DK" sz="16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DB9F368F-D6AE-04A0-C4E6-A1FB354645F1}"/>
              </a:ext>
            </a:extLst>
          </p:cNvPr>
          <p:cNvSpPr txBox="1"/>
          <p:nvPr/>
        </p:nvSpPr>
        <p:spPr>
          <a:xfrm>
            <a:off x="397357" y="1192234"/>
            <a:ext cx="3560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How do vertical east-west and south-oriented PV modules perform in an </a:t>
            </a:r>
            <a:r>
              <a:rPr lang="en-US" sz="1600" dirty="0" err="1">
                <a:solidFill>
                  <a:prstClr val="black"/>
                </a:solidFill>
                <a:latin typeface="AU Passata"/>
              </a:rPr>
              <a:t>agrivoltaic</a:t>
            </a:r>
            <a:r>
              <a:rPr lang="en-US" sz="1600" dirty="0">
                <a:solidFill>
                  <a:prstClr val="black"/>
                </a:solidFill>
                <a:latin typeface="AU Passata"/>
              </a:rPr>
              <a:t> installation? 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3EE95FC8-EC4A-269A-1338-22C05E371C77}"/>
              </a:ext>
            </a:extLst>
          </p:cNvPr>
          <p:cNvSpPr/>
          <p:nvPr/>
        </p:nvSpPr>
        <p:spPr>
          <a:xfrm flipV="1">
            <a:off x="4247647" y="1119686"/>
            <a:ext cx="3670162" cy="1013170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33450398-773A-B681-8F1A-F4C07350966A}"/>
              </a:ext>
            </a:extLst>
          </p:cNvPr>
          <p:cNvSpPr txBox="1"/>
          <p:nvPr/>
        </p:nvSpPr>
        <p:spPr>
          <a:xfrm>
            <a:off x="4298145" y="1181071"/>
            <a:ext cx="3560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How does the modelling of the performance compare with experimental measurements? </a:t>
            </a:r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38F0ADEB-3C73-3475-DEE9-C4A28A8B992D}"/>
              </a:ext>
            </a:extLst>
          </p:cNvPr>
          <p:cNvSpPr/>
          <p:nvPr/>
        </p:nvSpPr>
        <p:spPr>
          <a:xfrm>
            <a:off x="4243447" y="2181138"/>
            <a:ext cx="3670162" cy="4056356"/>
          </a:xfrm>
          <a:prstGeom prst="rect">
            <a:avLst/>
          </a:prstGeom>
          <a:solidFill>
            <a:srgbClr val="4EA72E">
              <a:lumMod val="60000"/>
              <a:lumOff val="40000"/>
              <a:alpha val="27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0C614EF0-2532-16EE-3631-F0D70EE23445}"/>
              </a:ext>
            </a:extLst>
          </p:cNvPr>
          <p:cNvSpPr/>
          <p:nvPr/>
        </p:nvSpPr>
        <p:spPr>
          <a:xfrm flipV="1">
            <a:off x="8148503" y="1119686"/>
            <a:ext cx="3670162" cy="1013170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BAE8C00E-3B80-4B2F-DFA5-6F450FC208D9}"/>
              </a:ext>
            </a:extLst>
          </p:cNvPr>
          <p:cNvSpPr txBox="1"/>
          <p:nvPr/>
        </p:nvSpPr>
        <p:spPr>
          <a:xfrm>
            <a:off x="8203201" y="1052736"/>
            <a:ext cx="3560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What are the most relevant parameters to be measured and the best modelling approaches to improve the fitting?</a:t>
            </a:r>
            <a:endParaRPr lang="da-DK" sz="16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8" name="Rektangel 37">
            <a:extLst>
              <a:ext uri="{FF2B5EF4-FFF2-40B4-BE49-F238E27FC236}">
                <a16:creationId xmlns:a16="http://schemas.microsoft.com/office/drawing/2014/main" id="{5BC6203D-CA0B-A92E-0C55-D0EFD15742E5}"/>
              </a:ext>
            </a:extLst>
          </p:cNvPr>
          <p:cNvSpPr/>
          <p:nvPr/>
        </p:nvSpPr>
        <p:spPr>
          <a:xfrm>
            <a:off x="8148503" y="2180956"/>
            <a:ext cx="3670162" cy="4056356"/>
          </a:xfrm>
          <a:prstGeom prst="rect">
            <a:avLst/>
          </a:prstGeom>
          <a:solidFill>
            <a:srgbClr val="4EA72E">
              <a:lumMod val="60000"/>
              <a:lumOff val="40000"/>
              <a:alpha val="27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39" name="Tekstfelt 38">
            <a:extLst>
              <a:ext uri="{FF2B5EF4-FFF2-40B4-BE49-F238E27FC236}">
                <a16:creationId xmlns:a16="http://schemas.microsoft.com/office/drawing/2014/main" id="{94AA4573-3887-069E-7EB4-07B74580BFFB}"/>
              </a:ext>
            </a:extLst>
          </p:cNvPr>
          <p:cNvSpPr txBox="1"/>
          <p:nvPr/>
        </p:nvSpPr>
        <p:spPr>
          <a:xfrm>
            <a:off x="4368169" y="2198884"/>
            <a:ext cx="3455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Predicts AC generation from vertical to be 10% less than tilted vs. 30% measured.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Best fit EPOAI model </a:t>
            </a:r>
            <a:r>
              <a:rPr lang="en-US" sz="1600" dirty="0" err="1">
                <a:solidFill>
                  <a:prstClr val="black"/>
                </a:solidFill>
                <a:latin typeface="AU Passata"/>
              </a:rPr>
              <a:t>nRMSEs</a:t>
            </a:r>
            <a:r>
              <a:rPr lang="en-US" sz="1600" dirty="0">
                <a:solidFill>
                  <a:prstClr val="black"/>
                </a:solidFill>
                <a:latin typeface="AU Passata"/>
              </a:rPr>
              <a:t> 10.3% and 11.6% (tilt, vertical)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 Best fit AC power model </a:t>
            </a:r>
            <a:r>
              <a:rPr lang="en-US" sz="1600" dirty="0" err="1">
                <a:solidFill>
                  <a:prstClr val="black"/>
                </a:solidFill>
                <a:latin typeface="AU Passata"/>
              </a:rPr>
              <a:t>nRMSEs</a:t>
            </a:r>
            <a:r>
              <a:rPr lang="en-US" sz="1600" dirty="0">
                <a:solidFill>
                  <a:prstClr val="black"/>
                </a:solidFill>
                <a:latin typeface="AU Passata"/>
              </a:rPr>
              <a:t> 18.9% and 22.1% (tilt, vertical)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 The model overestimates the AC generation with  4.1% and 34.5% for tilt and vertical respectively.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sz="16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8045C280-CA82-668A-A463-4853240316C4}"/>
              </a:ext>
            </a:extLst>
          </p:cNvPr>
          <p:cNvSpPr txBox="1"/>
          <p:nvPr/>
        </p:nvSpPr>
        <p:spPr>
          <a:xfrm>
            <a:off x="8255753" y="2204864"/>
            <a:ext cx="36132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Large reductions in </a:t>
            </a:r>
            <a:r>
              <a:rPr lang="en-US" sz="1600" dirty="0" err="1">
                <a:solidFill>
                  <a:prstClr val="black"/>
                </a:solidFill>
                <a:latin typeface="AU Passata"/>
              </a:rPr>
              <a:t>nRMSE</a:t>
            </a:r>
            <a:r>
              <a:rPr lang="en-US" sz="1600" dirty="0">
                <a:solidFill>
                  <a:prstClr val="black"/>
                </a:solidFill>
                <a:latin typeface="AU Passata"/>
              </a:rPr>
              <a:t> when using both GHI and DHI for DNI.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14.1% and 16.7% (tilt, vertical) of insolation comes from ground reflected irradiance – albedo measurements should be improved.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Model shadow effects from structure on the east side.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600" dirty="0">
              <a:solidFill>
                <a:prstClr val="black"/>
              </a:solidFill>
              <a:latin typeface="AU Passata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U Passata"/>
              </a:rPr>
              <a:t>More reference cells, relocation of exciting and thermocouples of cells to make a better comparison between modelled and measured.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sz="16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10B025F-04A0-CD9D-6CD8-C1D927776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37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0E3091EF-6611-D215-6057-363326C3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55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6CE017CE-1662-D9AC-7EBF-0CA16C6A7B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" b="15521"/>
          <a:stretch/>
        </p:blipFill>
        <p:spPr bwMode="auto">
          <a:xfrm>
            <a:off x="-949013" y="0"/>
            <a:ext cx="13164105" cy="692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Lige pilforbindelse 22">
            <a:extLst>
              <a:ext uri="{FF2B5EF4-FFF2-40B4-BE49-F238E27FC236}">
                <a16:creationId xmlns:a16="http://schemas.microsoft.com/office/drawing/2014/main" id="{3C60BD5D-6DE4-E6BD-6E33-0AD2399FB4AA}"/>
              </a:ext>
            </a:extLst>
          </p:cNvPr>
          <p:cNvCxnSpPr>
            <a:cxnSpLocks/>
          </p:cNvCxnSpPr>
          <p:nvPr/>
        </p:nvCxnSpPr>
        <p:spPr>
          <a:xfrm>
            <a:off x="4555748" y="2214563"/>
            <a:ext cx="0" cy="250031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24" name="Tekstfelt 23">
            <a:extLst>
              <a:ext uri="{FF2B5EF4-FFF2-40B4-BE49-F238E27FC236}">
                <a16:creationId xmlns:a16="http://schemas.microsoft.com/office/drawing/2014/main" id="{4089670E-BDF8-B2FC-3067-3032E317E65D}"/>
              </a:ext>
            </a:extLst>
          </p:cNvPr>
          <p:cNvSpPr txBox="1"/>
          <p:nvPr/>
        </p:nvSpPr>
        <p:spPr>
          <a:xfrm>
            <a:off x="4025186" y="1845231"/>
            <a:ext cx="1061124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9921BC4B-E3F2-5116-D4F4-B126EDB98FCF}"/>
              </a:ext>
            </a:extLst>
          </p:cNvPr>
          <p:cNvSpPr txBox="1"/>
          <p:nvPr/>
        </p:nvSpPr>
        <p:spPr>
          <a:xfrm>
            <a:off x="4025186" y="2801779"/>
            <a:ext cx="1061124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cxnSp>
        <p:nvCxnSpPr>
          <p:cNvPr id="26" name="Lige pilforbindelse 25">
            <a:extLst>
              <a:ext uri="{FF2B5EF4-FFF2-40B4-BE49-F238E27FC236}">
                <a16:creationId xmlns:a16="http://schemas.microsoft.com/office/drawing/2014/main" id="{9D5C38E3-F937-33AF-5281-975698995A88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555748" y="2540794"/>
            <a:ext cx="0" cy="260985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27" name="Lige pilforbindelse 26">
            <a:extLst>
              <a:ext uri="{FF2B5EF4-FFF2-40B4-BE49-F238E27FC236}">
                <a16:creationId xmlns:a16="http://schemas.microsoft.com/office/drawing/2014/main" id="{A2911A20-C315-745B-6836-6C872A317D72}"/>
              </a:ext>
            </a:extLst>
          </p:cNvPr>
          <p:cNvCxnSpPr>
            <a:cxnSpLocks/>
          </p:cNvCxnSpPr>
          <p:nvPr/>
        </p:nvCxnSpPr>
        <p:spPr>
          <a:xfrm>
            <a:off x="3337483" y="2214562"/>
            <a:ext cx="0" cy="250031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28" name="Lige pilforbindelse 27">
            <a:extLst>
              <a:ext uri="{FF2B5EF4-FFF2-40B4-BE49-F238E27FC236}">
                <a16:creationId xmlns:a16="http://schemas.microsoft.com/office/drawing/2014/main" id="{3A452DE6-4943-B49A-3EF7-CC0A3EE1CBF8}"/>
              </a:ext>
            </a:extLst>
          </p:cNvPr>
          <p:cNvCxnSpPr>
            <a:cxnSpLocks/>
          </p:cNvCxnSpPr>
          <p:nvPr/>
        </p:nvCxnSpPr>
        <p:spPr>
          <a:xfrm>
            <a:off x="6769309" y="2816065"/>
            <a:ext cx="0" cy="250031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29" name="Tekstfelt 28">
            <a:extLst>
              <a:ext uri="{FF2B5EF4-FFF2-40B4-BE49-F238E27FC236}">
                <a16:creationId xmlns:a16="http://schemas.microsoft.com/office/drawing/2014/main" id="{01AA3F2F-D3BB-6A8B-E415-1E7A516FE9F8}"/>
              </a:ext>
            </a:extLst>
          </p:cNvPr>
          <p:cNvSpPr txBox="1"/>
          <p:nvPr/>
        </p:nvSpPr>
        <p:spPr>
          <a:xfrm>
            <a:off x="6238747" y="2446733"/>
            <a:ext cx="1290353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2*REF.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99129D95-04C8-4F99-7DB8-9654276E3ECD}"/>
              </a:ext>
            </a:extLst>
          </p:cNvPr>
          <p:cNvSpPr txBox="1"/>
          <p:nvPr/>
        </p:nvSpPr>
        <p:spPr>
          <a:xfrm>
            <a:off x="1708936" y="1845231"/>
            <a:ext cx="1972399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New loc. 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cxnSp>
        <p:nvCxnSpPr>
          <p:cNvPr id="31" name="Lige pilforbindelse 30">
            <a:extLst>
              <a:ext uri="{FF2B5EF4-FFF2-40B4-BE49-F238E27FC236}">
                <a16:creationId xmlns:a16="http://schemas.microsoft.com/office/drawing/2014/main" id="{A2D078C3-DEE3-5F7C-8523-D97811EE1632}"/>
              </a:ext>
            </a:extLst>
          </p:cNvPr>
          <p:cNvCxnSpPr>
            <a:cxnSpLocks/>
          </p:cNvCxnSpPr>
          <p:nvPr/>
        </p:nvCxnSpPr>
        <p:spPr>
          <a:xfrm flipV="1">
            <a:off x="3332031" y="2465186"/>
            <a:ext cx="0" cy="260985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32" name="Tekstfelt 31">
            <a:extLst>
              <a:ext uri="{FF2B5EF4-FFF2-40B4-BE49-F238E27FC236}">
                <a16:creationId xmlns:a16="http://schemas.microsoft.com/office/drawing/2014/main" id="{BAC2CBA4-A8B5-7B8C-1ACE-821111174A59}"/>
              </a:ext>
            </a:extLst>
          </p:cNvPr>
          <p:cNvSpPr txBox="1"/>
          <p:nvPr/>
        </p:nvSpPr>
        <p:spPr>
          <a:xfrm>
            <a:off x="1708936" y="2753200"/>
            <a:ext cx="1972399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New loc. 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E0E9CFF0-2665-340D-45F1-68CE42E8F942}"/>
              </a:ext>
            </a:extLst>
          </p:cNvPr>
          <p:cNvSpPr txBox="1"/>
          <p:nvPr/>
        </p:nvSpPr>
        <p:spPr>
          <a:xfrm>
            <a:off x="4293135" y="4063154"/>
            <a:ext cx="2201628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2*New loc. 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cxnSp>
        <p:nvCxnSpPr>
          <p:cNvPr id="34" name="Lige pilforbindelse 33">
            <a:extLst>
              <a:ext uri="{FF2B5EF4-FFF2-40B4-BE49-F238E27FC236}">
                <a16:creationId xmlns:a16="http://schemas.microsoft.com/office/drawing/2014/main" id="{1DE90F0E-EE0C-92B9-F8E7-7C6DA3EDF323}"/>
              </a:ext>
            </a:extLst>
          </p:cNvPr>
          <p:cNvCxnSpPr>
            <a:cxnSpLocks/>
          </p:cNvCxnSpPr>
          <p:nvPr/>
        </p:nvCxnSpPr>
        <p:spPr>
          <a:xfrm>
            <a:off x="6494763" y="4243656"/>
            <a:ext cx="274546" cy="0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35" name="Lige pilforbindelse 34">
            <a:extLst>
              <a:ext uri="{FF2B5EF4-FFF2-40B4-BE49-F238E27FC236}">
                <a16:creationId xmlns:a16="http://schemas.microsoft.com/office/drawing/2014/main" id="{CBFC8CAB-0D3C-575A-B1E6-EC35A2409437}"/>
              </a:ext>
            </a:extLst>
          </p:cNvPr>
          <p:cNvCxnSpPr>
            <a:cxnSpLocks/>
          </p:cNvCxnSpPr>
          <p:nvPr/>
        </p:nvCxnSpPr>
        <p:spPr>
          <a:xfrm>
            <a:off x="3405974" y="5572050"/>
            <a:ext cx="0" cy="250031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36" name="Lige pilforbindelse 35">
            <a:extLst>
              <a:ext uri="{FF2B5EF4-FFF2-40B4-BE49-F238E27FC236}">
                <a16:creationId xmlns:a16="http://schemas.microsoft.com/office/drawing/2014/main" id="{3ACC444D-CC18-8DE1-74C9-F58FDF1B067D}"/>
              </a:ext>
            </a:extLst>
          </p:cNvPr>
          <p:cNvCxnSpPr>
            <a:cxnSpLocks/>
          </p:cNvCxnSpPr>
          <p:nvPr/>
        </p:nvCxnSpPr>
        <p:spPr>
          <a:xfrm flipV="1">
            <a:off x="3400522" y="5822674"/>
            <a:ext cx="0" cy="260985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37" name="Tekstfelt 36">
            <a:extLst>
              <a:ext uri="{FF2B5EF4-FFF2-40B4-BE49-F238E27FC236}">
                <a16:creationId xmlns:a16="http://schemas.microsoft.com/office/drawing/2014/main" id="{CD487170-3F03-5AA4-249D-65DCEC45CAAF}"/>
              </a:ext>
            </a:extLst>
          </p:cNvPr>
          <p:cNvSpPr txBox="1"/>
          <p:nvPr/>
        </p:nvSpPr>
        <p:spPr>
          <a:xfrm>
            <a:off x="2620821" y="5212712"/>
            <a:ext cx="1559401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New 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9AD1CE64-B9AD-6302-7CA6-2A07FF611D39}"/>
              </a:ext>
            </a:extLst>
          </p:cNvPr>
          <p:cNvSpPr txBox="1"/>
          <p:nvPr/>
        </p:nvSpPr>
        <p:spPr>
          <a:xfrm>
            <a:off x="2620821" y="6098807"/>
            <a:ext cx="1559401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New 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cxnSp>
        <p:nvCxnSpPr>
          <p:cNvPr id="39" name="Lige pilforbindelse 38">
            <a:extLst>
              <a:ext uri="{FF2B5EF4-FFF2-40B4-BE49-F238E27FC236}">
                <a16:creationId xmlns:a16="http://schemas.microsoft.com/office/drawing/2014/main" id="{CD308C72-3B9E-D84E-8FB0-193B81B87C8F}"/>
              </a:ext>
            </a:extLst>
          </p:cNvPr>
          <p:cNvCxnSpPr>
            <a:cxnSpLocks/>
          </p:cNvCxnSpPr>
          <p:nvPr/>
        </p:nvCxnSpPr>
        <p:spPr>
          <a:xfrm flipH="1">
            <a:off x="10558761" y="4284173"/>
            <a:ext cx="334868" cy="0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40" name="Tekstfelt 39">
            <a:extLst>
              <a:ext uri="{FF2B5EF4-FFF2-40B4-BE49-F238E27FC236}">
                <a16:creationId xmlns:a16="http://schemas.microsoft.com/office/drawing/2014/main" id="{3E337697-AC0C-8125-E64B-29FDFDBE5D0F}"/>
              </a:ext>
            </a:extLst>
          </p:cNvPr>
          <p:cNvSpPr txBox="1"/>
          <p:nvPr/>
        </p:nvSpPr>
        <p:spPr>
          <a:xfrm>
            <a:off x="10893629" y="3961007"/>
            <a:ext cx="1061124" cy="646331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2*New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8ABE9F11-F02C-8E2C-27B9-40A6AD58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517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F144E-17D4-BE47-0030-9A3E66AF7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comparison plots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6E39D7-1C90-D850-F956-86CE549A5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8276926" cy="1746085"/>
          </a:xfrm>
        </p:spPr>
        <p:txBody>
          <a:bodyPr/>
          <a:lstStyle/>
          <a:p>
            <a:r>
              <a:rPr lang="en-US" dirty="0"/>
              <a:t>Modelled vs Measured Effective Plane Of Array Irradiance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1942F48-5B6B-BA2B-E170-F032DC070F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202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34DC3B25-41BE-B424-339D-C9104FCE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60" y="5812041"/>
            <a:ext cx="2305372" cy="99073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AAC0E805-634A-DA2A-F587-2B71D7B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3516689" cy="351668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22B52F9-92DB-7856-8FDE-CDB144F12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690" y="893"/>
            <a:ext cx="3516689" cy="351668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5F1AF14-42C1-8552-0671-5BA1749CD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3669"/>
            <a:ext cx="3516689" cy="3516689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C4843A9-6B25-F8E7-482E-BA99A0D63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689" y="3340419"/>
            <a:ext cx="3516689" cy="3516689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8EAA87DE-AF8C-50F7-EF93-E48277DF1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378" y="20343"/>
            <a:ext cx="4694137" cy="5167002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E7E47A10-A92F-91A8-EC30-5A7B5881F3F0}"/>
              </a:ext>
            </a:extLst>
          </p:cNvPr>
          <p:cNvSpPr/>
          <p:nvPr/>
        </p:nvSpPr>
        <p:spPr>
          <a:xfrm>
            <a:off x="7033376" y="1225077"/>
            <a:ext cx="1979359" cy="76397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8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2FDE09A-3F79-77B2-9B5A-B13E53B4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234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3863B4FC-A395-01D8-6AB2-294EBFCF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60" y="5812041"/>
            <a:ext cx="2305372" cy="990738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B54E77DD-8413-7299-E80F-98F0BFBC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3519523" cy="351952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5B15ECD-4136-27E7-02D7-81ADB15A6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523" y="893"/>
            <a:ext cx="3519523" cy="351952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07A3B0F-0819-1E18-C61E-51E54556E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523" y="3337584"/>
            <a:ext cx="3519523" cy="3519523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62D94C5D-82FC-520A-E057-58046D732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3519523" cy="3519523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10E155AF-2B5E-9E4E-465C-E30602552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378" y="20343"/>
            <a:ext cx="4694137" cy="5167002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76E6D434-752E-A459-EDD8-0A0C81C6978D}"/>
              </a:ext>
            </a:extLst>
          </p:cNvPr>
          <p:cNvSpPr/>
          <p:nvPr/>
        </p:nvSpPr>
        <p:spPr>
          <a:xfrm>
            <a:off x="7033376" y="2696822"/>
            <a:ext cx="1979359" cy="76397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8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E87C534-FF80-49E1-0E45-9B5C0178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32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97277-5D12-8ACE-0AEC-0E29EA19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E61C59-B211-46A8-3F82-4362BDC59B7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" b="15521"/>
          <a:stretch/>
        </p:blipFill>
        <p:spPr bwMode="auto">
          <a:xfrm>
            <a:off x="-519113" y="0"/>
            <a:ext cx="13164105" cy="692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Lige pilforbindelse 19">
            <a:extLst>
              <a:ext uri="{FF2B5EF4-FFF2-40B4-BE49-F238E27FC236}">
                <a16:creationId xmlns:a16="http://schemas.microsoft.com/office/drawing/2014/main" id="{2A2092B8-E0E1-947B-A535-601E70CAE22B}"/>
              </a:ext>
            </a:extLst>
          </p:cNvPr>
          <p:cNvCxnSpPr>
            <a:cxnSpLocks/>
          </p:cNvCxnSpPr>
          <p:nvPr/>
        </p:nvCxnSpPr>
        <p:spPr>
          <a:xfrm>
            <a:off x="4985648" y="2214563"/>
            <a:ext cx="0" cy="250031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21" name="Tekstfelt 20">
            <a:extLst>
              <a:ext uri="{FF2B5EF4-FFF2-40B4-BE49-F238E27FC236}">
                <a16:creationId xmlns:a16="http://schemas.microsoft.com/office/drawing/2014/main" id="{6887F472-1C03-AAFE-F908-731931C9CAD4}"/>
              </a:ext>
            </a:extLst>
          </p:cNvPr>
          <p:cNvSpPr txBox="1"/>
          <p:nvPr/>
        </p:nvSpPr>
        <p:spPr>
          <a:xfrm>
            <a:off x="4455086" y="1845231"/>
            <a:ext cx="1061124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A11F71CE-4163-7D73-6AF2-0BAF44BFF711}"/>
              </a:ext>
            </a:extLst>
          </p:cNvPr>
          <p:cNvSpPr txBox="1"/>
          <p:nvPr/>
        </p:nvSpPr>
        <p:spPr>
          <a:xfrm>
            <a:off x="4455086" y="2801779"/>
            <a:ext cx="1061124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cxnSp>
        <p:nvCxnSpPr>
          <p:cNvPr id="23" name="Lige pilforbindelse 22">
            <a:extLst>
              <a:ext uri="{FF2B5EF4-FFF2-40B4-BE49-F238E27FC236}">
                <a16:creationId xmlns:a16="http://schemas.microsoft.com/office/drawing/2014/main" id="{91A8C847-BAA3-FF9D-8C92-5D184623EF7D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985648" y="2540794"/>
            <a:ext cx="0" cy="260985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5BB3130E-088C-010B-35E1-E08F3F117FC1}"/>
              </a:ext>
            </a:extLst>
          </p:cNvPr>
          <p:cNvCxnSpPr>
            <a:cxnSpLocks/>
          </p:cNvCxnSpPr>
          <p:nvPr/>
        </p:nvCxnSpPr>
        <p:spPr>
          <a:xfrm>
            <a:off x="7199209" y="2816065"/>
            <a:ext cx="0" cy="250031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25" name="Tekstfelt 24">
            <a:extLst>
              <a:ext uri="{FF2B5EF4-FFF2-40B4-BE49-F238E27FC236}">
                <a16:creationId xmlns:a16="http://schemas.microsoft.com/office/drawing/2014/main" id="{C3CAF6FC-998C-559E-B109-867642AE7DB3}"/>
              </a:ext>
            </a:extLst>
          </p:cNvPr>
          <p:cNvSpPr txBox="1"/>
          <p:nvPr/>
        </p:nvSpPr>
        <p:spPr>
          <a:xfrm>
            <a:off x="6668647" y="2446733"/>
            <a:ext cx="1290353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2*REF. Cell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sp>
        <p:nvSpPr>
          <p:cNvPr id="26" name="Rutediagram: Forbindelse 25">
            <a:extLst>
              <a:ext uri="{FF2B5EF4-FFF2-40B4-BE49-F238E27FC236}">
                <a16:creationId xmlns:a16="http://schemas.microsoft.com/office/drawing/2014/main" id="{F56AE3E9-3410-A72A-473D-4E113E38EFEB}"/>
              </a:ext>
            </a:extLst>
          </p:cNvPr>
          <p:cNvSpPr/>
          <p:nvPr/>
        </p:nvSpPr>
        <p:spPr>
          <a:xfrm>
            <a:off x="5134888" y="178006"/>
            <a:ext cx="587255" cy="587255"/>
          </a:xfrm>
          <a:prstGeom prst="flowChartConnector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5AFEF14B-EE02-A8A9-5412-D0D42928CDD2}"/>
              </a:ext>
            </a:extLst>
          </p:cNvPr>
          <p:cNvSpPr txBox="1"/>
          <p:nvPr/>
        </p:nvSpPr>
        <p:spPr>
          <a:xfrm>
            <a:off x="3085868" y="286967"/>
            <a:ext cx="1764329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U Passata"/>
              </a:rPr>
              <a:t>Weather station</a:t>
            </a: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U Passata"/>
            </a:endParaRPr>
          </a:p>
        </p:txBody>
      </p:sp>
      <p:cxnSp>
        <p:nvCxnSpPr>
          <p:cNvPr id="28" name="Lige pilforbindelse 27">
            <a:extLst>
              <a:ext uri="{FF2B5EF4-FFF2-40B4-BE49-F238E27FC236}">
                <a16:creationId xmlns:a16="http://schemas.microsoft.com/office/drawing/2014/main" id="{59C74F2E-395D-63D9-EEA6-B00D7F871003}"/>
              </a:ext>
            </a:extLst>
          </p:cNvPr>
          <p:cNvCxnSpPr>
            <a:cxnSpLocks/>
            <a:stCxn id="27" idx="3"/>
            <a:endCxn id="26" idx="2"/>
          </p:cNvCxnSpPr>
          <p:nvPr/>
        </p:nvCxnSpPr>
        <p:spPr>
          <a:xfrm>
            <a:off x="4850197" y="471633"/>
            <a:ext cx="284691" cy="1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 lim="800000"/>
            <a:headEnd type="none"/>
            <a:tailEnd type="triangle"/>
          </a:ln>
          <a:effectLst/>
        </p:spPr>
      </p:cxnSp>
      <p:pic>
        <p:nvPicPr>
          <p:cNvPr id="29" name="Grafik 28" descr="Kort kompas med massiv udfyldning">
            <a:extLst>
              <a:ext uri="{FF2B5EF4-FFF2-40B4-BE49-F238E27FC236}">
                <a16:creationId xmlns:a16="http://schemas.microsoft.com/office/drawing/2014/main" id="{CD242713-5891-FC7C-C9CE-7BC75EC46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96" y="286966"/>
            <a:ext cx="1112909" cy="1112909"/>
          </a:xfrm>
          <a:prstGeom prst="rect">
            <a:avLst/>
          </a:prstGeom>
        </p:spPr>
      </p:pic>
      <p:sp>
        <p:nvSpPr>
          <p:cNvPr id="30" name="Tekstfelt 29">
            <a:extLst>
              <a:ext uri="{FF2B5EF4-FFF2-40B4-BE49-F238E27FC236}">
                <a16:creationId xmlns:a16="http://schemas.microsoft.com/office/drawing/2014/main" id="{40D1111A-5133-0967-B66A-8B75C6BDFD50}"/>
              </a:ext>
            </a:extLst>
          </p:cNvPr>
          <p:cNvSpPr txBox="1"/>
          <p:nvPr/>
        </p:nvSpPr>
        <p:spPr>
          <a:xfrm>
            <a:off x="1049192" y="608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E</a:t>
            </a:r>
            <a:endParaRPr lang="da-DK" sz="1800" b="1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B6E789CC-C54C-04E3-20B4-8E775E3761C9}"/>
              </a:ext>
            </a:extLst>
          </p:cNvPr>
          <p:cNvSpPr txBox="1"/>
          <p:nvPr/>
        </p:nvSpPr>
        <p:spPr>
          <a:xfrm>
            <a:off x="1007514" y="125664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W</a:t>
            </a:r>
            <a:endParaRPr lang="da-DK" sz="1800" b="1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FE0F9C7B-E29B-BD93-2174-3D8585CED272}"/>
              </a:ext>
            </a:extLst>
          </p:cNvPr>
          <p:cNvSpPr txBox="1"/>
          <p:nvPr/>
        </p:nvSpPr>
        <p:spPr>
          <a:xfrm>
            <a:off x="1687398" y="65875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S</a:t>
            </a:r>
            <a:endParaRPr lang="da-DK" sz="1800" b="1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12DB4885-3934-E9F5-86D6-85CE7C735A51}"/>
              </a:ext>
            </a:extLst>
          </p:cNvPr>
          <p:cNvSpPr txBox="1"/>
          <p:nvPr/>
        </p:nvSpPr>
        <p:spPr>
          <a:xfrm>
            <a:off x="407620" y="656299"/>
            <a:ext cx="35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AU Passata"/>
              </a:rPr>
              <a:t>N</a:t>
            </a:r>
            <a:endParaRPr lang="da-DK" sz="1800" b="1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88B9911-CE31-8C40-348F-D2BBD55C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266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9288F01B-259A-B5E1-E981-93E6DBC6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60" y="5812041"/>
            <a:ext cx="2305372" cy="990738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4752BA83-DF92-3FB3-305E-FA629797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3519523" cy="351952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5461A3F-FF43-8CC4-CC85-B3D6AA42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525" y="893"/>
            <a:ext cx="3519523" cy="351952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EF56FF7-DF65-8A5D-18D6-82521FC9D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3519523" cy="3519523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AC94DBE-096C-A601-AFD4-71B4AD9EB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523" y="3337584"/>
            <a:ext cx="3519523" cy="3519523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29CCA648-6A4E-49F4-6D7F-1BC247F33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378" y="20343"/>
            <a:ext cx="4694137" cy="5167002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35B5D207-0AFB-1EB1-EB94-3531B546DCA8}"/>
              </a:ext>
            </a:extLst>
          </p:cNvPr>
          <p:cNvSpPr/>
          <p:nvPr/>
        </p:nvSpPr>
        <p:spPr>
          <a:xfrm>
            <a:off x="8855446" y="3841511"/>
            <a:ext cx="1057249" cy="1349387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8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E3AA7702-0C03-23FE-FE6D-63362C4A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530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455F2E56-2074-3A68-DBDA-FBE4B46C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60" y="5812041"/>
            <a:ext cx="2305372" cy="990738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8B72445F-9768-6138-D75C-BB0791FA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893"/>
            <a:ext cx="3519523" cy="351952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8E62782B-342B-217C-FCB8-9D3557FB5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525" y="893"/>
            <a:ext cx="3519523" cy="351952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5E61552-69AE-2076-A510-21FBB6799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3519523" cy="3519523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57789F7A-DC63-68DA-EF4F-A02ABEEC4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523" y="3337584"/>
            <a:ext cx="3519523" cy="3519523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D8B59076-B9B4-7BFC-ABE1-2F2B8B0B5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378" y="20343"/>
            <a:ext cx="4694137" cy="5167002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A26C8484-E571-E533-3873-E37230A61AD0}"/>
              </a:ext>
            </a:extLst>
          </p:cNvPr>
          <p:cNvSpPr/>
          <p:nvPr/>
        </p:nvSpPr>
        <p:spPr>
          <a:xfrm>
            <a:off x="9744065" y="2696822"/>
            <a:ext cx="1979359" cy="76397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8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4747B2C6-DB9C-FEE0-842D-6D8342C3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866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EE22BA44-0BC4-CC61-8B7D-4DA2B87E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60" y="5812041"/>
            <a:ext cx="2305372" cy="990738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7DA25C7A-E773-7633-A657-A9C27D2E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3519523" cy="351952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FED96FE-83F1-C79C-54B9-301DFD53E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523" y="893"/>
            <a:ext cx="3519523" cy="351952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6FBD5745-1127-5A44-CB2D-7B79A7F3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3519523" cy="3519523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5EE1056A-88A1-1342-D1CC-641695958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523" y="3337584"/>
            <a:ext cx="3519523" cy="3519523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AA604173-154E-DD8E-D2C1-CD727A9C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378" y="20343"/>
            <a:ext cx="4694137" cy="5167002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4881F195-1CF5-A547-F6CD-3F58B2103CC6}"/>
              </a:ext>
            </a:extLst>
          </p:cNvPr>
          <p:cNvSpPr/>
          <p:nvPr/>
        </p:nvSpPr>
        <p:spPr>
          <a:xfrm>
            <a:off x="9744064" y="1264821"/>
            <a:ext cx="1979359" cy="76397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8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58F56EC-893E-16DA-367D-BBBF0715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77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82D41-CBF3-C8C3-6DE7-19ADCB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On-site measurements</a:t>
            </a:r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EC3AC0C-CA99-F63E-7B4B-C3EFEB93ADF1}"/>
              </a:ext>
            </a:extLst>
          </p:cNvPr>
          <p:cNvSpPr/>
          <p:nvPr/>
        </p:nvSpPr>
        <p:spPr>
          <a:xfrm>
            <a:off x="207169" y="1385215"/>
            <a:ext cx="4339147" cy="1910435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3333C6FF-0CF3-38FA-AD4A-FF0DFDD1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38" y="1109409"/>
            <a:ext cx="3925193" cy="5347252"/>
          </a:xfrm>
          <a:prstGeom prst="rect">
            <a:avLst/>
          </a:prstGeom>
        </p:spPr>
      </p:pic>
      <p:pic>
        <p:nvPicPr>
          <p:cNvPr id="13" name="Billede 12" descr="Et billede, der indeholder udendørs, græs, sky, solenergi&#10;&#10;Automatisk genereret beskrivelse">
            <a:extLst>
              <a:ext uri="{FF2B5EF4-FFF2-40B4-BE49-F238E27FC236}">
                <a16:creationId xmlns:a16="http://schemas.microsoft.com/office/drawing/2014/main" id="{AB704396-2A43-6C21-D9B6-805F7EF1BF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20078" r="15393"/>
          <a:stretch/>
        </p:blipFill>
        <p:spPr>
          <a:xfrm>
            <a:off x="4858278" y="1129703"/>
            <a:ext cx="2960344" cy="2891254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A836F363-1AF8-1E8E-E654-21296FEA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1" y="3944810"/>
            <a:ext cx="4597000" cy="2084686"/>
          </a:xfrm>
          <a:prstGeom prst="rect">
            <a:avLst/>
          </a:prstGeom>
        </p:spPr>
      </p:pic>
      <p:sp>
        <p:nvSpPr>
          <p:cNvPr id="15" name="Tekstfelt 14">
            <a:extLst>
              <a:ext uri="{FF2B5EF4-FFF2-40B4-BE49-F238E27FC236}">
                <a16:creationId xmlns:a16="http://schemas.microsoft.com/office/drawing/2014/main" id="{CCE39617-2EA7-86BD-3792-AAC65BD0D9FD}"/>
              </a:ext>
            </a:extLst>
          </p:cNvPr>
          <p:cNvSpPr txBox="1"/>
          <p:nvPr/>
        </p:nvSpPr>
        <p:spPr>
          <a:xfrm>
            <a:off x="278115" y="1554093"/>
            <a:ext cx="381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Provides the input for the Performance Model and comparisons 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Reference cells are not affected by shadows from the structure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5-minute resolution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90A13115-300F-7D40-31A7-88AE2B3C3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169"/>
          <a:stretch/>
        </p:blipFill>
        <p:spPr>
          <a:xfrm>
            <a:off x="5146849" y="4020957"/>
            <a:ext cx="2318637" cy="2208511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3F95BC8E-FCAE-0FBF-E411-FA75EA9C2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41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DB6AD-92A6-C220-4874-F080A4DA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comparison</a:t>
            </a:r>
            <a:endParaRPr lang="da-DK" dirty="0"/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241EADFD-4ECB-895F-F0D2-14A598FB2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93" t="51077" r="45367" b="10569"/>
          <a:stretch/>
        </p:blipFill>
        <p:spPr>
          <a:xfrm>
            <a:off x="3396819" y="2991117"/>
            <a:ext cx="2397469" cy="1879514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826E9D7E-1ED5-86E0-6AFC-BC5772AD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7" t="3165" b="25295"/>
          <a:stretch/>
        </p:blipFill>
        <p:spPr>
          <a:xfrm>
            <a:off x="6454452" y="905235"/>
            <a:ext cx="5729247" cy="3085915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A9DAF3A3-B47B-9F54-4D6E-240E4257EE42}"/>
              </a:ext>
            </a:extLst>
          </p:cNvPr>
          <p:cNvSpPr txBox="1"/>
          <p:nvPr/>
        </p:nvSpPr>
        <p:spPr>
          <a:xfrm>
            <a:off x="432406" y="1202384"/>
            <a:ext cx="5476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Clear sky and cloudy conditions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Data outages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Both long intervals and individual days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prstClr val="black"/>
                </a:solidFill>
                <a:latin typeface="AU Passata"/>
              </a:rPr>
              <a:t>One long interval from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four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short – 101 </a:t>
            </a:r>
            <a:r>
              <a:rPr lang="da-DK" sz="1800" dirty="0" err="1">
                <a:solidFill>
                  <a:prstClr val="black"/>
                </a:solidFill>
                <a:latin typeface="AU Passata"/>
              </a:rPr>
              <a:t>days</a:t>
            </a:r>
            <a:r>
              <a:rPr lang="da-DK" sz="1800" dirty="0">
                <a:solidFill>
                  <a:prstClr val="black"/>
                </a:solidFill>
                <a:latin typeface="AU Passata"/>
              </a:rPr>
              <a:t>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dirty="0">
              <a:solidFill>
                <a:prstClr val="black"/>
              </a:solidFill>
              <a:latin typeface="AU Passata"/>
            </a:endParaRPr>
          </a:p>
        </p:txBody>
      </p:sp>
      <p:pic>
        <p:nvPicPr>
          <p:cNvPr id="17" name="Billede 16">
            <a:extLst>
              <a:ext uri="{FF2B5EF4-FFF2-40B4-BE49-F238E27FC236}">
                <a16:creationId xmlns:a16="http://schemas.microsoft.com/office/drawing/2014/main" id="{624425C3-1DF0-957A-9D1D-051E535FC3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787"/>
          <a:stretch/>
        </p:blipFill>
        <p:spPr>
          <a:xfrm>
            <a:off x="8067307" y="4114766"/>
            <a:ext cx="3866351" cy="2514607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1A878F71-67E4-E0D4-7F42-809225E3A8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92"/>
          <a:stretch/>
        </p:blipFill>
        <p:spPr>
          <a:xfrm>
            <a:off x="723088" y="2915948"/>
            <a:ext cx="2563739" cy="2029853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B1A6CC9-EF86-E706-C69A-87C6937BC0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49" b="6151"/>
          <a:stretch/>
        </p:blipFill>
        <p:spPr>
          <a:xfrm>
            <a:off x="837828" y="5131290"/>
            <a:ext cx="3912280" cy="1637455"/>
          </a:xfrm>
          <a:prstGeom prst="rect">
            <a:avLst/>
          </a:prstGeom>
        </p:spPr>
      </p:pic>
      <p:sp>
        <p:nvSpPr>
          <p:cNvPr id="20" name="Rektangel 19">
            <a:extLst>
              <a:ext uri="{FF2B5EF4-FFF2-40B4-BE49-F238E27FC236}">
                <a16:creationId xmlns:a16="http://schemas.microsoft.com/office/drawing/2014/main" id="{E350D565-2CB1-66DC-4201-50221694BC0D}"/>
              </a:ext>
            </a:extLst>
          </p:cNvPr>
          <p:cNvSpPr/>
          <p:nvPr/>
        </p:nvSpPr>
        <p:spPr>
          <a:xfrm>
            <a:off x="426400" y="1213138"/>
            <a:ext cx="5529817" cy="1234164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7AFDDE85-AE8C-6885-D33F-56BD46211EAB}"/>
              </a:ext>
            </a:extLst>
          </p:cNvPr>
          <p:cNvSpPr/>
          <p:nvPr/>
        </p:nvSpPr>
        <p:spPr>
          <a:xfrm>
            <a:off x="432406" y="2564904"/>
            <a:ext cx="5529817" cy="2448784"/>
          </a:xfrm>
          <a:prstGeom prst="rect">
            <a:avLst/>
          </a:prstGeom>
          <a:solidFill>
            <a:srgbClr val="156082">
              <a:alpha val="1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U Passata"/>
              <a:ea typeface="+mn-ea"/>
              <a:cs typeface="+mn-cs"/>
            </a:endParaRP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6A19C24D-D58E-DE87-FF9C-A5FEBAB29F6E}"/>
              </a:ext>
            </a:extLst>
          </p:cNvPr>
          <p:cNvSpPr txBox="1"/>
          <p:nvPr/>
        </p:nvSpPr>
        <p:spPr>
          <a:xfrm>
            <a:off x="2271493" y="2564904"/>
            <a:ext cx="201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AU Passata"/>
              </a:rPr>
              <a:t>Comparison limits</a:t>
            </a:r>
            <a:endParaRPr lang="da-DK" sz="1800" dirty="0">
              <a:solidFill>
                <a:prstClr val="black"/>
              </a:solidFill>
              <a:latin typeface="AU Passata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A293589-8752-EBDC-601C-2B17204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63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0A9A5-DE5F-3F4D-1B10-01AF6F9B18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Performance Model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8499B7A-8F88-CF70-5450-126BF9A92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astronomy to energy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F92CACA-BF4D-4ED2-55C0-AC89D378D4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960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83849439876690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8384943987669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838494398766906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Brugerdefineret 1">
    <a:majorFont>
      <a:latin typeface="AU Passata Light"/>
      <a:ea typeface=""/>
      <a:cs typeface=""/>
    </a:majorFont>
    <a:minorFont>
      <a:latin typeface="AU Passat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Brugerdefineret 1">
    <a:majorFont>
      <a:latin typeface="AU Passata Light"/>
      <a:ea typeface=""/>
      <a:cs typeface=""/>
    </a:majorFont>
    <a:minorFont>
      <a:latin typeface="AU Passat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Brugerdefineret 1">
    <a:majorFont>
      <a:latin typeface="AU Passata Light"/>
      <a:ea typeface=""/>
      <a:cs typeface=""/>
    </a:majorFont>
    <a:minorFont>
      <a:latin typeface="AU Passat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1924</Words>
  <Application>Microsoft Office PowerPoint</Application>
  <PresentationFormat>Brugerdefineret</PresentationFormat>
  <Paragraphs>488</Paragraphs>
  <Slides>62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62</vt:i4>
      </vt:variant>
    </vt:vector>
  </HeadingPairs>
  <TitlesOfParts>
    <vt:vector size="71" baseType="lpstr">
      <vt:lpstr>Courier New</vt:lpstr>
      <vt:lpstr>Arial</vt:lpstr>
      <vt:lpstr>Calibri</vt:lpstr>
      <vt:lpstr>AU Peto</vt:lpstr>
      <vt:lpstr>AU Passata Light</vt:lpstr>
      <vt:lpstr>AU Passata</vt:lpstr>
      <vt:lpstr>Georgia</vt:lpstr>
      <vt:lpstr>Cambria Math</vt:lpstr>
      <vt:lpstr>AU 16:9</vt:lpstr>
      <vt:lpstr>Master’s Thesis Defence</vt:lpstr>
      <vt:lpstr>Agenda</vt:lpstr>
      <vt:lpstr>Introduction – Bifacial configurations</vt:lpstr>
      <vt:lpstr>Methodology overview </vt:lpstr>
      <vt:lpstr>The pv installation</vt:lpstr>
      <vt:lpstr>PowerPoint-præsentation</vt:lpstr>
      <vt:lpstr>On-site measurements</vt:lpstr>
      <vt:lpstr>Data for comparison</vt:lpstr>
      <vt:lpstr>The Performance Model</vt:lpstr>
      <vt:lpstr>The model chain</vt:lpstr>
      <vt:lpstr>The model chain</vt:lpstr>
      <vt:lpstr>Dni model</vt:lpstr>
      <vt:lpstr>Dni model</vt:lpstr>
      <vt:lpstr>The model chain</vt:lpstr>
      <vt:lpstr>The model chain</vt:lpstr>
      <vt:lpstr>Albedo</vt:lpstr>
      <vt:lpstr>albedo</vt:lpstr>
      <vt:lpstr>The model chain</vt:lpstr>
      <vt:lpstr>The model chain</vt:lpstr>
      <vt:lpstr>The model chain</vt:lpstr>
      <vt:lpstr>Transposition - One row approach</vt:lpstr>
      <vt:lpstr>One row approach – sky models</vt:lpstr>
      <vt:lpstr>The model chain</vt:lpstr>
      <vt:lpstr>The model chain</vt:lpstr>
      <vt:lpstr>Transposition – shadows - infinite sheds</vt:lpstr>
      <vt:lpstr>PowerPoint-præsentation</vt:lpstr>
      <vt:lpstr>The model chain</vt:lpstr>
      <vt:lpstr>The model chain</vt:lpstr>
      <vt:lpstr>The model chain</vt:lpstr>
      <vt:lpstr>Spectral mismatch modifier</vt:lpstr>
      <vt:lpstr>Spectral mismatch modifier</vt:lpstr>
      <vt:lpstr>The model chain</vt:lpstr>
      <vt:lpstr>The model chain</vt:lpstr>
      <vt:lpstr>Incidence angle modifier</vt:lpstr>
      <vt:lpstr>Incidence angle modifier</vt:lpstr>
      <vt:lpstr>The model chain</vt:lpstr>
      <vt:lpstr>The model chain</vt:lpstr>
      <vt:lpstr>Single diode model</vt:lpstr>
      <vt:lpstr>The model chain</vt:lpstr>
      <vt:lpstr>The model chain</vt:lpstr>
      <vt:lpstr>Temperature model</vt:lpstr>
      <vt:lpstr>Temperature model</vt:lpstr>
      <vt:lpstr>The model chain</vt:lpstr>
      <vt:lpstr>The model chain</vt:lpstr>
      <vt:lpstr>INVERTER MODEL</vt:lpstr>
      <vt:lpstr>INVERTER MODEL</vt:lpstr>
      <vt:lpstr>Results</vt:lpstr>
      <vt:lpstr>Resulting irradiance - Tilted </vt:lpstr>
      <vt:lpstr>Resulting irradiance - Vertical </vt:lpstr>
      <vt:lpstr>AC power generation</vt:lpstr>
      <vt:lpstr>Evaluation of the Performance Model</vt:lpstr>
      <vt:lpstr>Evaluation of the Performance Model</vt:lpstr>
      <vt:lpstr>System efficiency</vt:lpstr>
      <vt:lpstr>conclusion</vt:lpstr>
      <vt:lpstr>PowerPoint-præsentation</vt:lpstr>
      <vt:lpstr>PowerPoint-præsentation</vt:lpstr>
      <vt:lpstr>The comparison plots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2024-07-26T10:24:14Z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638384943984273570</vt:lpwstr>
  </property>
  <property fmtid="{D5CDD505-2E9C-101B-9397-08002B2CF9AE}" pid="59" name="UserProfileId">
    <vt:lpwstr>638533458483247743</vt:lpwstr>
  </property>
  <property fmtid="{D5CDD505-2E9C-101B-9397-08002B2CF9AE}" pid="60" name="TemplafyTimeStamp">
    <vt:lpwstr>2017-06-23T09:34:48.4903927Z</vt:lpwstr>
  </property>
  <property fmtid="{D5CDD505-2E9C-101B-9397-08002B2CF9AE}" pid="61" name="OfficeID">
    <vt:lpwstr/>
  </property>
  <property fmtid="{D5CDD505-2E9C-101B-9397-08002B2CF9AE}" pid="62" name="colorthemechange">
    <vt:lpwstr>True</vt:lpwstr>
  </property>
</Properties>
</file>